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26"/>
  </p:notesMasterIdLst>
  <p:sldIdLst>
    <p:sldId id="257" r:id="rId2"/>
    <p:sldId id="258" r:id="rId3"/>
    <p:sldId id="1015" r:id="rId4"/>
    <p:sldId id="1010" r:id="rId5"/>
    <p:sldId id="1012" r:id="rId6"/>
    <p:sldId id="1018" r:id="rId7"/>
    <p:sldId id="1017" r:id="rId8"/>
    <p:sldId id="1020" r:id="rId9"/>
    <p:sldId id="1033" r:id="rId10"/>
    <p:sldId id="1014" r:id="rId11"/>
    <p:sldId id="1035" r:id="rId12"/>
    <p:sldId id="1034" r:id="rId13"/>
    <p:sldId id="1036" r:id="rId14"/>
    <p:sldId id="1030" r:id="rId15"/>
    <p:sldId id="1031" r:id="rId16"/>
    <p:sldId id="1040" r:id="rId17"/>
    <p:sldId id="1032" r:id="rId18"/>
    <p:sldId id="1041" r:id="rId19"/>
    <p:sldId id="1016" r:id="rId20"/>
    <p:sldId id="1029" r:id="rId21"/>
    <p:sldId id="1021" r:id="rId22"/>
    <p:sldId id="1026" r:id="rId23"/>
    <p:sldId id="1037" r:id="rId24"/>
    <p:sldId id="103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3" d="100"/>
          <a:sy n="83" d="100"/>
        </p:scale>
        <p:origin x="12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1A0B40-B9AE-4EEB-876B-78E17101ADB4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4BBF99F-E496-4EC9-A23B-3DD14D777460}">
      <dgm:prSet/>
      <dgm:spPr/>
      <dgm:t>
        <a:bodyPr/>
        <a:lstStyle/>
        <a:p>
          <a:r>
            <a:rPr lang="en-US"/>
            <a:t>Problem Statement</a:t>
          </a:r>
        </a:p>
      </dgm:t>
    </dgm:pt>
    <dgm:pt modelId="{1005F067-4F61-4A4B-AAB6-34F00CED8630}" type="parTrans" cxnId="{7B2928E7-CF42-441F-AA41-F2387B5F0C99}">
      <dgm:prSet/>
      <dgm:spPr/>
      <dgm:t>
        <a:bodyPr/>
        <a:lstStyle/>
        <a:p>
          <a:endParaRPr lang="en-US"/>
        </a:p>
      </dgm:t>
    </dgm:pt>
    <dgm:pt modelId="{23B5A879-6259-4F84-9450-BAD71199CD7D}" type="sibTrans" cxnId="{7B2928E7-CF42-441F-AA41-F2387B5F0C99}">
      <dgm:prSet/>
      <dgm:spPr/>
      <dgm:t>
        <a:bodyPr/>
        <a:lstStyle/>
        <a:p>
          <a:endParaRPr lang="en-US"/>
        </a:p>
      </dgm:t>
    </dgm:pt>
    <dgm:pt modelId="{CC45F087-6C5E-4FB3-9B8E-585B5EE0D67E}">
      <dgm:prSet/>
      <dgm:spPr/>
      <dgm:t>
        <a:bodyPr/>
        <a:lstStyle/>
        <a:p>
          <a:r>
            <a:rPr lang="en-US" dirty="0"/>
            <a:t>Object Dataset</a:t>
          </a:r>
        </a:p>
      </dgm:t>
    </dgm:pt>
    <dgm:pt modelId="{13B49E97-B74D-4E99-9657-921393F99814}" type="parTrans" cxnId="{A19A61DB-79E2-469A-A855-056EC191ABD0}">
      <dgm:prSet/>
      <dgm:spPr/>
      <dgm:t>
        <a:bodyPr/>
        <a:lstStyle/>
        <a:p>
          <a:endParaRPr lang="en-US"/>
        </a:p>
      </dgm:t>
    </dgm:pt>
    <dgm:pt modelId="{EB617B36-CDC2-43D2-8D6F-00EA39679616}" type="sibTrans" cxnId="{A19A61DB-79E2-469A-A855-056EC191ABD0}">
      <dgm:prSet/>
      <dgm:spPr/>
      <dgm:t>
        <a:bodyPr/>
        <a:lstStyle/>
        <a:p>
          <a:endParaRPr lang="en-US"/>
        </a:p>
      </dgm:t>
    </dgm:pt>
    <dgm:pt modelId="{F6C55E78-5950-4026-9AC9-25B3DD46DE03}">
      <dgm:prSet/>
      <dgm:spPr/>
      <dgm:t>
        <a:bodyPr/>
        <a:lstStyle/>
        <a:p>
          <a:r>
            <a:rPr lang="en-US" dirty="0"/>
            <a:t>Image Classification</a:t>
          </a:r>
        </a:p>
      </dgm:t>
    </dgm:pt>
    <dgm:pt modelId="{57825B6C-E13E-4188-8A30-3AE684415418}" type="parTrans" cxnId="{C54A222F-4B89-47F2-92E6-4DAEB5E92BCA}">
      <dgm:prSet/>
      <dgm:spPr/>
      <dgm:t>
        <a:bodyPr/>
        <a:lstStyle/>
        <a:p>
          <a:endParaRPr lang="en-US"/>
        </a:p>
      </dgm:t>
    </dgm:pt>
    <dgm:pt modelId="{11C87F0B-D1B9-4704-96AB-BC7C5CFEFA1A}" type="sibTrans" cxnId="{C54A222F-4B89-47F2-92E6-4DAEB5E92BCA}">
      <dgm:prSet/>
      <dgm:spPr/>
      <dgm:t>
        <a:bodyPr/>
        <a:lstStyle/>
        <a:p>
          <a:endParaRPr lang="en-US"/>
        </a:p>
      </dgm:t>
    </dgm:pt>
    <dgm:pt modelId="{8C386080-EFC7-403C-BD6B-52E5438490C1}">
      <dgm:prSet/>
      <dgm:spPr/>
      <dgm:t>
        <a:bodyPr/>
        <a:lstStyle/>
        <a:p>
          <a:r>
            <a:rPr lang="en-US"/>
            <a:t>Feature Extraction</a:t>
          </a:r>
        </a:p>
      </dgm:t>
    </dgm:pt>
    <dgm:pt modelId="{9F5C93EA-6A61-4484-8E12-353B901A04A5}" type="parTrans" cxnId="{827F3F5D-9EBF-44CB-90A1-37A22A769893}">
      <dgm:prSet/>
      <dgm:spPr/>
      <dgm:t>
        <a:bodyPr/>
        <a:lstStyle/>
        <a:p>
          <a:endParaRPr lang="en-US"/>
        </a:p>
      </dgm:t>
    </dgm:pt>
    <dgm:pt modelId="{8971C26F-8A3E-42A1-84C6-035FC262FF15}" type="sibTrans" cxnId="{827F3F5D-9EBF-44CB-90A1-37A22A769893}">
      <dgm:prSet/>
      <dgm:spPr/>
      <dgm:t>
        <a:bodyPr/>
        <a:lstStyle/>
        <a:p>
          <a:endParaRPr lang="en-US"/>
        </a:p>
      </dgm:t>
    </dgm:pt>
    <dgm:pt modelId="{1952B4AC-AB85-48EB-83D8-91BD60C17D8E}">
      <dgm:prSet/>
      <dgm:spPr/>
      <dgm:t>
        <a:bodyPr/>
        <a:lstStyle/>
        <a:p>
          <a:r>
            <a:rPr lang="en-US" dirty="0"/>
            <a:t>PCA</a:t>
          </a:r>
        </a:p>
      </dgm:t>
    </dgm:pt>
    <dgm:pt modelId="{0187FEC7-DD9B-4DA2-B8BA-F541DD6E7C32}" type="parTrans" cxnId="{6BDCAA82-AD2B-45AF-9B2B-252693D80609}">
      <dgm:prSet/>
      <dgm:spPr/>
      <dgm:t>
        <a:bodyPr/>
        <a:lstStyle/>
        <a:p>
          <a:endParaRPr lang="en-US"/>
        </a:p>
      </dgm:t>
    </dgm:pt>
    <dgm:pt modelId="{ED95A35C-C352-4CF1-900F-126F12A28DCE}" type="sibTrans" cxnId="{6BDCAA82-AD2B-45AF-9B2B-252693D80609}">
      <dgm:prSet/>
      <dgm:spPr/>
      <dgm:t>
        <a:bodyPr/>
        <a:lstStyle/>
        <a:p>
          <a:endParaRPr lang="en-US"/>
        </a:p>
      </dgm:t>
    </dgm:pt>
    <dgm:pt modelId="{D9003E7F-9DCF-40C4-928D-203C8CC31483}">
      <dgm:prSet/>
      <dgm:spPr/>
      <dgm:t>
        <a:bodyPr/>
        <a:lstStyle/>
        <a:p>
          <a:r>
            <a:rPr lang="en-US"/>
            <a:t>Classification Methods</a:t>
          </a:r>
        </a:p>
      </dgm:t>
    </dgm:pt>
    <dgm:pt modelId="{33977190-F4DE-4515-869E-0CC09C9B654E}" type="parTrans" cxnId="{16DE996D-9CCD-40D1-9EDB-A1769495AFA2}">
      <dgm:prSet/>
      <dgm:spPr/>
      <dgm:t>
        <a:bodyPr/>
        <a:lstStyle/>
        <a:p>
          <a:endParaRPr lang="en-US"/>
        </a:p>
      </dgm:t>
    </dgm:pt>
    <dgm:pt modelId="{8F4FB25E-E9E2-43D1-96A1-79C45A328F32}" type="sibTrans" cxnId="{16DE996D-9CCD-40D1-9EDB-A1769495AFA2}">
      <dgm:prSet/>
      <dgm:spPr/>
      <dgm:t>
        <a:bodyPr/>
        <a:lstStyle/>
        <a:p>
          <a:endParaRPr lang="en-US"/>
        </a:p>
      </dgm:t>
    </dgm:pt>
    <dgm:pt modelId="{03E2D675-DE09-4863-A306-633EF771B365}">
      <dgm:prSet/>
      <dgm:spPr/>
      <dgm:t>
        <a:bodyPr/>
        <a:lstStyle/>
        <a:p>
          <a:r>
            <a:rPr lang="en-US"/>
            <a:t>SVM</a:t>
          </a:r>
        </a:p>
      </dgm:t>
    </dgm:pt>
    <dgm:pt modelId="{9B45B707-C074-4174-A799-5A3507455DAC}" type="parTrans" cxnId="{D63BA1B5-D6AD-42ED-9563-F2CB8FC95113}">
      <dgm:prSet/>
      <dgm:spPr/>
      <dgm:t>
        <a:bodyPr/>
        <a:lstStyle/>
        <a:p>
          <a:endParaRPr lang="en-US"/>
        </a:p>
      </dgm:t>
    </dgm:pt>
    <dgm:pt modelId="{88DE946C-B389-45E8-A96D-D98847E8E327}" type="sibTrans" cxnId="{D63BA1B5-D6AD-42ED-9563-F2CB8FC95113}">
      <dgm:prSet/>
      <dgm:spPr/>
      <dgm:t>
        <a:bodyPr/>
        <a:lstStyle/>
        <a:p>
          <a:endParaRPr lang="en-US"/>
        </a:p>
      </dgm:t>
    </dgm:pt>
    <dgm:pt modelId="{7C15DA00-36AF-4085-A7E1-196BA3FFEAAC}">
      <dgm:prSet/>
      <dgm:spPr/>
      <dgm:t>
        <a:bodyPr/>
        <a:lstStyle/>
        <a:p>
          <a:r>
            <a:rPr lang="en-US"/>
            <a:t>Regression Trees</a:t>
          </a:r>
        </a:p>
      </dgm:t>
    </dgm:pt>
    <dgm:pt modelId="{F7733A11-950D-4B5A-9DD4-FA4B48AD7763}" type="parTrans" cxnId="{7FDB0594-EE10-47D5-A385-2CBF7047A5BD}">
      <dgm:prSet/>
      <dgm:spPr/>
      <dgm:t>
        <a:bodyPr/>
        <a:lstStyle/>
        <a:p>
          <a:endParaRPr lang="en-US"/>
        </a:p>
      </dgm:t>
    </dgm:pt>
    <dgm:pt modelId="{59D6F55D-14B1-44AE-8245-932EEA6069DC}" type="sibTrans" cxnId="{7FDB0594-EE10-47D5-A385-2CBF7047A5BD}">
      <dgm:prSet/>
      <dgm:spPr/>
      <dgm:t>
        <a:bodyPr/>
        <a:lstStyle/>
        <a:p>
          <a:endParaRPr lang="en-US"/>
        </a:p>
      </dgm:t>
    </dgm:pt>
    <dgm:pt modelId="{D8485434-21E5-4957-B26E-11550995CE48}">
      <dgm:prSet/>
      <dgm:spPr/>
      <dgm:t>
        <a:bodyPr/>
        <a:lstStyle/>
        <a:p>
          <a:r>
            <a:rPr lang="en-US"/>
            <a:t>CNN</a:t>
          </a:r>
        </a:p>
      </dgm:t>
    </dgm:pt>
    <dgm:pt modelId="{31BFB420-5067-4FD8-BA77-58A278C05AA1}" type="parTrans" cxnId="{0DF5B637-8E41-4326-B68A-BF392116649F}">
      <dgm:prSet/>
      <dgm:spPr/>
      <dgm:t>
        <a:bodyPr/>
        <a:lstStyle/>
        <a:p>
          <a:endParaRPr lang="en-US"/>
        </a:p>
      </dgm:t>
    </dgm:pt>
    <dgm:pt modelId="{9F391052-FE7C-4763-AE29-6FBF4A74DB80}" type="sibTrans" cxnId="{0DF5B637-8E41-4326-B68A-BF392116649F}">
      <dgm:prSet/>
      <dgm:spPr/>
      <dgm:t>
        <a:bodyPr/>
        <a:lstStyle/>
        <a:p>
          <a:endParaRPr lang="en-US"/>
        </a:p>
      </dgm:t>
    </dgm:pt>
    <dgm:pt modelId="{8C4A9066-6946-443E-B2A5-55F97998B956}">
      <dgm:prSet/>
      <dgm:spPr/>
      <dgm:t>
        <a:bodyPr/>
        <a:lstStyle/>
        <a:p>
          <a:r>
            <a:rPr lang="en-US"/>
            <a:t>Evaluation</a:t>
          </a:r>
          <a:br>
            <a:rPr lang="en-US"/>
          </a:br>
          <a:endParaRPr lang="en-US"/>
        </a:p>
      </dgm:t>
    </dgm:pt>
    <dgm:pt modelId="{132F65A3-B046-44E0-8CFA-87190B716D1A}" type="parTrans" cxnId="{E07E00AA-E1AA-4F48-BA8F-D98025DA8DAC}">
      <dgm:prSet/>
      <dgm:spPr/>
      <dgm:t>
        <a:bodyPr/>
        <a:lstStyle/>
        <a:p>
          <a:endParaRPr lang="en-US"/>
        </a:p>
      </dgm:t>
    </dgm:pt>
    <dgm:pt modelId="{65E8C032-0101-4C7B-B0FA-487B9142F70C}" type="sibTrans" cxnId="{E07E00AA-E1AA-4F48-BA8F-D98025DA8DAC}">
      <dgm:prSet/>
      <dgm:spPr/>
      <dgm:t>
        <a:bodyPr/>
        <a:lstStyle/>
        <a:p>
          <a:endParaRPr lang="en-US"/>
        </a:p>
      </dgm:t>
    </dgm:pt>
    <dgm:pt modelId="{ACD00F78-5001-441D-96AA-637D02BA089C}">
      <dgm:prSet/>
      <dgm:spPr/>
      <dgm:t>
        <a:bodyPr/>
        <a:lstStyle/>
        <a:p>
          <a:endParaRPr lang="en-US" dirty="0"/>
        </a:p>
      </dgm:t>
    </dgm:pt>
    <dgm:pt modelId="{AB0659F2-5D2F-449E-96EF-5882A95C6E07}" type="parTrans" cxnId="{6639772A-A06F-49BE-B920-E3C450ED493F}">
      <dgm:prSet/>
      <dgm:spPr/>
      <dgm:t>
        <a:bodyPr/>
        <a:lstStyle/>
        <a:p>
          <a:endParaRPr lang="en-US"/>
        </a:p>
      </dgm:t>
    </dgm:pt>
    <dgm:pt modelId="{B64B57FB-73BB-4BE9-9D96-26FE3E1F6DA5}" type="sibTrans" cxnId="{6639772A-A06F-49BE-B920-E3C450ED493F}">
      <dgm:prSet/>
      <dgm:spPr/>
      <dgm:t>
        <a:bodyPr/>
        <a:lstStyle/>
        <a:p>
          <a:endParaRPr lang="en-US"/>
        </a:p>
      </dgm:t>
    </dgm:pt>
    <dgm:pt modelId="{A154B64B-7984-4C0F-A23D-520C37276C5C}">
      <dgm:prSet/>
      <dgm:spPr/>
      <dgm:t>
        <a:bodyPr/>
        <a:lstStyle/>
        <a:p>
          <a:r>
            <a:rPr lang="en-US" dirty="0"/>
            <a:t>Hough</a:t>
          </a:r>
        </a:p>
      </dgm:t>
    </dgm:pt>
    <dgm:pt modelId="{8461F9E6-5A0E-426D-B18F-9B579417A518}" type="parTrans" cxnId="{8B4467E7-4D88-4C3E-929B-C4E8A0D33FDC}">
      <dgm:prSet/>
      <dgm:spPr/>
    </dgm:pt>
    <dgm:pt modelId="{5B624069-C3CD-4374-A911-1A76EB215659}" type="sibTrans" cxnId="{8B4467E7-4D88-4C3E-929B-C4E8A0D33FDC}">
      <dgm:prSet/>
      <dgm:spPr/>
    </dgm:pt>
    <dgm:pt modelId="{13B80AF9-87CC-4509-823F-1B67F1303E66}">
      <dgm:prSet/>
      <dgm:spPr/>
      <dgm:t>
        <a:bodyPr/>
        <a:lstStyle/>
        <a:p>
          <a:r>
            <a:rPr lang="en-US" dirty="0"/>
            <a:t>Color Histogram</a:t>
          </a:r>
        </a:p>
      </dgm:t>
    </dgm:pt>
    <dgm:pt modelId="{5A6ECB42-6FC9-4267-AFA3-98AC220F2B1A}" type="parTrans" cxnId="{6647F7FA-17FF-4DAA-B52F-202DEEE3472C}">
      <dgm:prSet/>
      <dgm:spPr/>
    </dgm:pt>
    <dgm:pt modelId="{A110B52E-C32C-4CBF-BFE5-440BE30E5737}" type="sibTrans" cxnId="{6647F7FA-17FF-4DAA-B52F-202DEEE3472C}">
      <dgm:prSet/>
      <dgm:spPr/>
    </dgm:pt>
    <dgm:pt modelId="{9BFA4088-5AB6-42CC-B119-3FA6012179E1}">
      <dgm:prSet/>
      <dgm:spPr/>
      <dgm:t>
        <a:bodyPr/>
        <a:lstStyle/>
        <a:p>
          <a:r>
            <a:rPr lang="en-US" dirty="0" err="1"/>
            <a:t>Harlick</a:t>
          </a:r>
          <a:endParaRPr lang="en-US" dirty="0"/>
        </a:p>
      </dgm:t>
    </dgm:pt>
    <dgm:pt modelId="{148FD15B-CEAE-4E84-A6DF-9DA1F10980D5}" type="parTrans" cxnId="{82C608C4-FF79-4506-ABEA-3E1824333A92}">
      <dgm:prSet/>
      <dgm:spPr/>
    </dgm:pt>
    <dgm:pt modelId="{BBF921F6-893D-461C-B965-6CDED807BB65}" type="sibTrans" cxnId="{82C608C4-FF79-4506-ABEA-3E1824333A92}">
      <dgm:prSet/>
      <dgm:spPr/>
    </dgm:pt>
    <dgm:pt modelId="{CD55D43F-91D0-488C-9F61-2BA5A3698D86}">
      <dgm:prSet/>
      <dgm:spPr/>
      <dgm:t>
        <a:bodyPr/>
        <a:lstStyle/>
        <a:p>
          <a:r>
            <a:rPr lang="en-US" dirty="0"/>
            <a:t>Face Dataset</a:t>
          </a:r>
        </a:p>
      </dgm:t>
    </dgm:pt>
    <dgm:pt modelId="{09ADE888-5C2A-4B09-BCBA-CBDAB2E1AA7E}" type="parTrans" cxnId="{A1F927FF-59E7-401E-A16E-F45DA09070F1}">
      <dgm:prSet/>
      <dgm:spPr/>
    </dgm:pt>
    <dgm:pt modelId="{C50BE6E0-71D2-43E9-8D51-5A7A26CEEBFF}" type="sibTrans" cxnId="{A1F927FF-59E7-401E-A16E-F45DA09070F1}">
      <dgm:prSet/>
      <dgm:spPr/>
    </dgm:pt>
    <dgm:pt modelId="{DE0567B4-1778-4621-8AC8-14E686B4AAC1}" type="pres">
      <dgm:prSet presAssocID="{2E1A0B40-B9AE-4EEB-876B-78E17101ADB4}" presName="linear" presStyleCnt="0">
        <dgm:presLayoutVars>
          <dgm:dir/>
          <dgm:animLvl val="lvl"/>
          <dgm:resizeHandles val="exact"/>
        </dgm:presLayoutVars>
      </dgm:prSet>
      <dgm:spPr/>
    </dgm:pt>
    <dgm:pt modelId="{CF453D57-7AD2-4734-8238-E83238404C12}" type="pres">
      <dgm:prSet presAssocID="{E4BBF99F-E496-4EC9-A23B-3DD14D777460}" presName="parentLin" presStyleCnt="0"/>
      <dgm:spPr/>
    </dgm:pt>
    <dgm:pt modelId="{AF3A71AD-8ACB-48A3-B313-08F9CC88565E}" type="pres">
      <dgm:prSet presAssocID="{E4BBF99F-E496-4EC9-A23B-3DD14D777460}" presName="parentLeftMargin" presStyleLbl="node1" presStyleIdx="0" presStyleCnt="5"/>
      <dgm:spPr/>
    </dgm:pt>
    <dgm:pt modelId="{F5AE645F-5F4C-41AF-ABE9-F3482F2D8B11}" type="pres">
      <dgm:prSet presAssocID="{E4BBF99F-E496-4EC9-A23B-3DD14D77746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3893951-5E81-47B3-BFBE-24123D4ABC13}" type="pres">
      <dgm:prSet presAssocID="{E4BBF99F-E496-4EC9-A23B-3DD14D777460}" presName="negativeSpace" presStyleCnt="0"/>
      <dgm:spPr/>
    </dgm:pt>
    <dgm:pt modelId="{52B8227F-9BBA-454B-A177-B1349E0DB3A6}" type="pres">
      <dgm:prSet presAssocID="{E4BBF99F-E496-4EC9-A23B-3DD14D777460}" presName="childText" presStyleLbl="conFgAcc1" presStyleIdx="0" presStyleCnt="5">
        <dgm:presLayoutVars>
          <dgm:bulletEnabled val="1"/>
        </dgm:presLayoutVars>
      </dgm:prSet>
      <dgm:spPr/>
    </dgm:pt>
    <dgm:pt modelId="{5A5CCAAE-A1CC-4D87-889E-8E6CDF2C23CC}" type="pres">
      <dgm:prSet presAssocID="{23B5A879-6259-4F84-9450-BAD71199CD7D}" presName="spaceBetweenRectangles" presStyleCnt="0"/>
      <dgm:spPr/>
    </dgm:pt>
    <dgm:pt modelId="{D4032E86-1153-4255-9533-21C05B778683}" type="pres">
      <dgm:prSet presAssocID="{F6C55E78-5950-4026-9AC9-25B3DD46DE03}" presName="parentLin" presStyleCnt="0"/>
      <dgm:spPr/>
    </dgm:pt>
    <dgm:pt modelId="{80EC2A59-3985-4095-BB51-DD2318EA649A}" type="pres">
      <dgm:prSet presAssocID="{F6C55E78-5950-4026-9AC9-25B3DD46DE03}" presName="parentLeftMargin" presStyleLbl="node1" presStyleIdx="0" presStyleCnt="5"/>
      <dgm:spPr/>
    </dgm:pt>
    <dgm:pt modelId="{A3A5E096-8947-4319-A03B-2BF4BD70F777}" type="pres">
      <dgm:prSet presAssocID="{F6C55E78-5950-4026-9AC9-25B3DD46DE0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3B94C5ED-710A-440A-9608-C62D27289ED5}" type="pres">
      <dgm:prSet presAssocID="{F6C55E78-5950-4026-9AC9-25B3DD46DE03}" presName="negativeSpace" presStyleCnt="0"/>
      <dgm:spPr/>
    </dgm:pt>
    <dgm:pt modelId="{FD11D978-1B46-4690-AC33-2607A69E0430}" type="pres">
      <dgm:prSet presAssocID="{F6C55E78-5950-4026-9AC9-25B3DD46DE03}" presName="childText" presStyleLbl="conFgAcc1" presStyleIdx="1" presStyleCnt="5">
        <dgm:presLayoutVars>
          <dgm:bulletEnabled val="1"/>
        </dgm:presLayoutVars>
      </dgm:prSet>
      <dgm:spPr/>
    </dgm:pt>
    <dgm:pt modelId="{15448545-849D-42F9-8BD9-59DCF227C5EE}" type="pres">
      <dgm:prSet presAssocID="{11C87F0B-D1B9-4704-96AB-BC7C5CFEFA1A}" presName="spaceBetweenRectangles" presStyleCnt="0"/>
      <dgm:spPr/>
    </dgm:pt>
    <dgm:pt modelId="{C4CEC07A-C369-46A4-B421-7807BAAA7B0C}" type="pres">
      <dgm:prSet presAssocID="{8C386080-EFC7-403C-BD6B-52E5438490C1}" presName="parentLin" presStyleCnt="0"/>
      <dgm:spPr/>
    </dgm:pt>
    <dgm:pt modelId="{0DC989EA-9E6A-4DEE-899B-656168D0A63C}" type="pres">
      <dgm:prSet presAssocID="{8C386080-EFC7-403C-BD6B-52E5438490C1}" presName="parentLeftMargin" presStyleLbl="node1" presStyleIdx="1" presStyleCnt="5"/>
      <dgm:spPr/>
    </dgm:pt>
    <dgm:pt modelId="{A6D28410-2009-4AC8-806F-E48C1262E929}" type="pres">
      <dgm:prSet presAssocID="{8C386080-EFC7-403C-BD6B-52E5438490C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786419A-35DE-4DD0-B471-9F04F2C3D1F2}" type="pres">
      <dgm:prSet presAssocID="{8C386080-EFC7-403C-BD6B-52E5438490C1}" presName="negativeSpace" presStyleCnt="0"/>
      <dgm:spPr/>
    </dgm:pt>
    <dgm:pt modelId="{678887DF-014E-4219-9ACF-EC2D5755FACC}" type="pres">
      <dgm:prSet presAssocID="{8C386080-EFC7-403C-BD6B-52E5438490C1}" presName="childText" presStyleLbl="conFgAcc1" presStyleIdx="2" presStyleCnt="5">
        <dgm:presLayoutVars>
          <dgm:bulletEnabled val="1"/>
        </dgm:presLayoutVars>
      </dgm:prSet>
      <dgm:spPr/>
    </dgm:pt>
    <dgm:pt modelId="{D03C57BC-8260-4BEB-BADD-30C81EA60D6A}" type="pres">
      <dgm:prSet presAssocID="{8971C26F-8A3E-42A1-84C6-035FC262FF15}" presName="spaceBetweenRectangles" presStyleCnt="0"/>
      <dgm:spPr/>
    </dgm:pt>
    <dgm:pt modelId="{85DFD44E-AC53-461C-961A-6328CDD48D18}" type="pres">
      <dgm:prSet presAssocID="{D9003E7F-9DCF-40C4-928D-203C8CC31483}" presName="parentLin" presStyleCnt="0"/>
      <dgm:spPr/>
    </dgm:pt>
    <dgm:pt modelId="{0699E058-3B44-472A-9B0F-B1B902EF1755}" type="pres">
      <dgm:prSet presAssocID="{D9003E7F-9DCF-40C4-928D-203C8CC31483}" presName="parentLeftMargin" presStyleLbl="node1" presStyleIdx="2" presStyleCnt="5"/>
      <dgm:spPr/>
    </dgm:pt>
    <dgm:pt modelId="{743016E0-C4B1-4193-8D3C-E89D17D9F356}" type="pres">
      <dgm:prSet presAssocID="{D9003E7F-9DCF-40C4-928D-203C8CC3148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01707F8-7589-42FB-BBC0-801BF12EE0FF}" type="pres">
      <dgm:prSet presAssocID="{D9003E7F-9DCF-40C4-928D-203C8CC31483}" presName="negativeSpace" presStyleCnt="0"/>
      <dgm:spPr/>
    </dgm:pt>
    <dgm:pt modelId="{E3CADBA7-15DD-4449-98DD-8EE6F3410229}" type="pres">
      <dgm:prSet presAssocID="{D9003E7F-9DCF-40C4-928D-203C8CC31483}" presName="childText" presStyleLbl="conFgAcc1" presStyleIdx="3" presStyleCnt="5">
        <dgm:presLayoutVars>
          <dgm:bulletEnabled val="1"/>
        </dgm:presLayoutVars>
      </dgm:prSet>
      <dgm:spPr/>
    </dgm:pt>
    <dgm:pt modelId="{F26C2D33-128C-4D30-90B4-A9FC05A41B89}" type="pres">
      <dgm:prSet presAssocID="{8F4FB25E-E9E2-43D1-96A1-79C45A328F32}" presName="spaceBetweenRectangles" presStyleCnt="0"/>
      <dgm:spPr/>
    </dgm:pt>
    <dgm:pt modelId="{9F0F09CA-E80F-4B83-9825-AB569B4EA375}" type="pres">
      <dgm:prSet presAssocID="{8C4A9066-6946-443E-B2A5-55F97998B956}" presName="parentLin" presStyleCnt="0"/>
      <dgm:spPr/>
    </dgm:pt>
    <dgm:pt modelId="{53E8D115-DDE0-40C6-B1C0-9DD489892159}" type="pres">
      <dgm:prSet presAssocID="{8C4A9066-6946-443E-B2A5-55F97998B956}" presName="parentLeftMargin" presStyleLbl="node1" presStyleIdx="3" presStyleCnt="5"/>
      <dgm:spPr/>
    </dgm:pt>
    <dgm:pt modelId="{5EA30B15-7DB8-4E17-A42E-D6C6B3BB8A77}" type="pres">
      <dgm:prSet presAssocID="{8C4A9066-6946-443E-B2A5-55F97998B956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9CACC2A6-DCB5-4D8C-AFDB-CC6F71881266}" type="pres">
      <dgm:prSet presAssocID="{8C4A9066-6946-443E-B2A5-55F97998B956}" presName="negativeSpace" presStyleCnt="0"/>
      <dgm:spPr/>
    </dgm:pt>
    <dgm:pt modelId="{AC1F35E6-54E9-43F8-A99B-9BF931B21DDE}" type="pres">
      <dgm:prSet presAssocID="{8C4A9066-6946-443E-B2A5-55F97998B956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77679B27-6C1E-4A29-9E25-16F893172BAA}" type="presOf" srcId="{E4BBF99F-E496-4EC9-A23B-3DD14D777460}" destId="{F5AE645F-5F4C-41AF-ABE9-F3482F2D8B11}" srcOrd="1" destOrd="0" presId="urn:microsoft.com/office/officeart/2005/8/layout/list1"/>
    <dgm:cxn modelId="{6639772A-A06F-49BE-B920-E3C450ED493F}" srcId="{8C386080-EFC7-403C-BD6B-52E5438490C1}" destId="{ACD00F78-5001-441D-96AA-637D02BA089C}" srcOrd="4" destOrd="0" parTransId="{AB0659F2-5D2F-449E-96EF-5882A95C6E07}" sibTransId="{B64B57FB-73BB-4BE9-9D96-26FE3E1F6DA5}"/>
    <dgm:cxn modelId="{39A3ED2C-016A-4232-A40E-117703DBF3D8}" type="presOf" srcId="{D9003E7F-9DCF-40C4-928D-203C8CC31483}" destId="{0699E058-3B44-472A-9B0F-B1B902EF1755}" srcOrd="0" destOrd="0" presId="urn:microsoft.com/office/officeart/2005/8/layout/list1"/>
    <dgm:cxn modelId="{C54A222F-4B89-47F2-92E6-4DAEB5E92BCA}" srcId="{2E1A0B40-B9AE-4EEB-876B-78E17101ADB4}" destId="{F6C55E78-5950-4026-9AC9-25B3DD46DE03}" srcOrd="1" destOrd="0" parTransId="{57825B6C-E13E-4188-8A30-3AE684415418}" sibTransId="{11C87F0B-D1B9-4704-96AB-BC7C5CFEFA1A}"/>
    <dgm:cxn modelId="{CA07D62F-5DA7-4D3E-9E37-2ACAD978FEB1}" type="presOf" srcId="{CD55D43F-91D0-488C-9F61-2BA5A3698D86}" destId="{52B8227F-9BBA-454B-A177-B1349E0DB3A6}" srcOrd="0" destOrd="1" presId="urn:microsoft.com/office/officeart/2005/8/layout/list1"/>
    <dgm:cxn modelId="{0DF5B637-8E41-4326-B68A-BF392116649F}" srcId="{D9003E7F-9DCF-40C4-928D-203C8CC31483}" destId="{D8485434-21E5-4957-B26E-11550995CE48}" srcOrd="2" destOrd="0" parTransId="{31BFB420-5067-4FD8-BA77-58A278C05AA1}" sibTransId="{9F391052-FE7C-4763-AE29-6FBF4A74DB80}"/>
    <dgm:cxn modelId="{BD4D183C-6F0E-43AB-B060-A24EEFA6C8F2}" type="presOf" srcId="{8C4A9066-6946-443E-B2A5-55F97998B956}" destId="{5EA30B15-7DB8-4E17-A42E-D6C6B3BB8A77}" srcOrd="1" destOrd="0" presId="urn:microsoft.com/office/officeart/2005/8/layout/list1"/>
    <dgm:cxn modelId="{827F3F5D-9EBF-44CB-90A1-37A22A769893}" srcId="{2E1A0B40-B9AE-4EEB-876B-78E17101ADB4}" destId="{8C386080-EFC7-403C-BD6B-52E5438490C1}" srcOrd="2" destOrd="0" parTransId="{9F5C93EA-6A61-4484-8E12-353B901A04A5}" sibTransId="{8971C26F-8A3E-42A1-84C6-035FC262FF15}"/>
    <dgm:cxn modelId="{1A850045-3776-4DAF-90A8-4A815AAA51D9}" type="presOf" srcId="{ACD00F78-5001-441D-96AA-637D02BA089C}" destId="{678887DF-014E-4219-9ACF-EC2D5755FACC}" srcOrd="0" destOrd="4" presId="urn:microsoft.com/office/officeart/2005/8/layout/list1"/>
    <dgm:cxn modelId="{16DE996D-9CCD-40D1-9EDB-A1769495AFA2}" srcId="{2E1A0B40-B9AE-4EEB-876B-78E17101ADB4}" destId="{D9003E7F-9DCF-40C4-928D-203C8CC31483}" srcOrd="3" destOrd="0" parTransId="{33977190-F4DE-4515-869E-0CC09C9B654E}" sibTransId="{8F4FB25E-E9E2-43D1-96A1-79C45A328F32}"/>
    <dgm:cxn modelId="{C1A5604E-BE79-42CA-A97E-EF5884C3A539}" type="presOf" srcId="{A154B64B-7984-4C0F-A23D-520C37276C5C}" destId="{678887DF-014E-4219-9ACF-EC2D5755FACC}" srcOrd="0" destOrd="1" presId="urn:microsoft.com/office/officeart/2005/8/layout/list1"/>
    <dgm:cxn modelId="{C11DB34E-C23C-42AB-AD81-46816FC56B30}" type="presOf" srcId="{8C386080-EFC7-403C-BD6B-52E5438490C1}" destId="{A6D28410-2009-4AC8-806F-E48C1262E929}" srcOrd="1" destOrd="0" presId="urn:microsoft.com/office/officeart/2005/8/layout/list1"/>
    <dgm:cxn modelId="{1651A252-4704-4955-BC4A-AB8EB7AC37B1}" type="presOf" srcId="{D8485434-21E5-4957-B26E-11550995CE48}" destId="{E3CADBA7-15DD-4449-98DD-8EE6F3410229}" srcOrd="0" destOrd="2" presId="urn:microsoft.com/office/officeart/2005/8/layout/list1"/>
    <dgm:cxn modelId="{5D631074-A333-46A1-B0F2-D4215E814315}" type="presOf" srcId="{8C4A9066-6946-443E-B2A5-55F97998B956}" destId="{53E8D115-DDE0-40C6-B1C0-9DD489892159}" srcOrd="0" destOrd="0" presId="urn:microsoft.com/office/officeart/2005/8/layout/list1"/>
    <dgm:cxn modelId="{D474937D-4935-4E67-87B4-E5C6761B5E3D}" type="presOf" srcId="{7C15DA00-36AF-4085-A7E1-196BA3FFEAAC}" destId="{E3CADBA7-15DD-4449-98DD-8EE6F3410229}" srcOrd="0" destOrd="1" presId="urn:microsoft.com/office/officeart/2005/8/layout/list1"/>
    <dgm:cxn modelId="{6BDCAA82-AD2B-45AF-9B2B-252693D80609}" srcId="{8C386080-EFC7-403C-BD6B-52E5438490C1}" destId="{1952B4AC-AB85-48EB-83D8-91BD60C17D8E}" srcOrd="0" destOrd="0" parTransId="{0187FEC7-DD9B-4DA2-B8BA-F541DD6E7C32}" sibTransId="{ED95A35C-C352-4CF1-900F-126F12A28DCE}"/>
    <dgm:cxn modelId="{455F5184-32B6-498B-9AE3-EFCF88172BAF}" type="presOf" srcId="{1952B4AC-AB85-48EB-83D8-91BD60C17D8E}" destId="{678887DF-014E-4219-9ACF-EC2D5755FACC}" srcOrd="0" destOrd="0" presId="urn:microsoft.com/office/officeart/2005/8/layout/list1"/>
    <dgm:cxn modelId="{FBCCD987-483A-4C8C-B527-D901DC2724A1}" type="presOf" srcId="{E4BBF99F-E496-4EC9-A23B-3DD14D777460}" destId="{AF3A71AD-8ACB-48A3-B313-08F9CC88565E}" srcOrd="0" destOrd="0" presId="urn:microsoft.com/office/officeart/2005/8/layout/list1"/>
    <dgm:cxn modelId="{7FDB0594-EE10-47D5-A385-2CBF7047A5BD}" srcId="{D9003E7F-9DCF-40C4-928D-203C8CC31483}" destId="{7C15DA00-36AF-4085-A7E1-196BA3FFEAAC}" srcOrd="1" destOrd="0" parTransId="{F7733A11-950D-4B5A-9DD4-FA4B48AD7763}" sibTransId="{59D6F55D-14B1-44AE-8245-932EEA6069DC}"/>
    <dgm:cxn modelId="{DA7DD79E-A57E-44D4-8CCD-6C5D79FCE93C}" type="presOf" srcId="{CC45F087-6C5E-4FB3-9B8E-585B5EE0D67E}" destId="{52B8227F-9BBA-454B-A177-B1349E0DB3A6}" srcOrd="0" destOrd="0" presId="urn:microsoft.com/office/officeart/2005/8/layout/list1"/>
    <dgm:cxn modelId="{E07E00AA-E1AA-4F48-BA8F-D98025DA8DAC}" srcId="{2E1A0B40-B9AE-4EEB-876B-78E17101ADB4}" destId="{8C4A9066-6946-443E-B2A5-55F97998B956}" srcOrd="4" destOrd="0" parTransId="{132F65A3-B046-44E0-8CFA-87190B716D1A}" sibTransId="{65E8C032-0101-4C7B-B0FA-487B9142F70C}"/>
    <dgm:cxn modelId="{D63BA1B5-D6AD-42ED-9563-F2CB8FC95113}" srcId="{D9003E7F-9DCF-40C4-928D-203C8CC31483}" destId="{03E2D675-DE09-4863-A306-633EF771B365}" srcOrd="0" destOrd="0" parTransId="{9B45B707-C074-4174-A799-5A3507455DAC}" sibTransId="{88DE946C-B389-45E8-A96D-D98847E8E327}"/>
    <dgm:cxn modelId="{72460CC3-06B8-4836-A708-4E5BE88D2466}" type="presOf" srcId="{F6C55E78-5950-4026-9AC9-25B3DD46DE03}" destId="{A3A5E096-8947-4319-A03B-2BF4BD70F777}" srcOrd="1" destOrd="0" presId="urn:microsoft.com/office/officeart/2005/8/layout/list1"/>
    <dgm:cxn modelId="{82C608C4-FF79-4506-ABEA-3E1824333A92}" srcId="{8C386080-EFC7-403C-BD6B-52E5438490C1}" destId="{9BFA4088-5AB6-42CC-B119-3FA6012179E1}" srcOrd="3" destOrd="0" parTransId="{148FD15B-CEAE-4E84-A6DF-9DA1F10980D5}" sibTransId="{BBF921F6-893D-461C-B965-6CDED807BB65}"/>
    <dgm:cxn modelId="{2A0336D2-AC46-41B8-8CCF-F1997662A7D3}" type="presOf" srcId="{9BFA4088-5AB6-42CC-B119-3FA6012179E1}" destId="{678887DF-014E-4219-9ACF-EC2D5755FACC}" srcOrd="0" destOrd="3" presId="urn:microsoft.com/office/officeart/2005/8/layout/list1"/>
    <dgm:cxn modelId="{F4BE5DD4-137B-48DC-89D2-888F175DB258}" type="presOf" srcId="{8C386080-EFC7-403C-BD6B-52E5438490C1}" destId="{0DC989EA-9E6A-4DEE-899B-656168D0A63C}" srcOrd="0" destOrd="0" presId="urn:microsoft.com/office/officeart/2005/8/layout/list1"/>
    <dgm:cxn modelId="{4E78D1DA-96ED-43F0-81F0-E499FC1ED417}" type="presOf" srcId="{F6C55E78-5950-4026-9AC9-25B3DD46DE03}" destId="{80EC2A59-3985-4095-BB51-DD2318EA649A}" srcOrd="0" destOrd="0" presId="urn:microsoft.com/office/officeart/2005/8/layout/list1"/>
    <dgm:cxn modelId="{A19A61DB-79E2-469A-A855-056EC191ABD0}" srcId="{E4BBF99F-E496-4EC9-A23B-3DD14D777460}" destId="{CC45F087-6C5E-4FB3-9B8E-585B5EE0D67E}" srcOrd="0" destOrd="0" parTransId="{13B49E97-B74D-4E99-9657-921393F99814}" sibTransId="{EB617B36-CDC2-43D2-8D6F-00EA39679616}"/>
    <dgm:cxn modelId="{7B2928E7-CF42-441F-AA41-F2387B5F0C99}" srcId="{2E1A0B40-B9AE-4EEB-876B-78E17101ADB4}" destId="{E4BBF99F-E496-4EC9-A23B-3DD14D777460}" srcOrd="0" destOrd="0" parTransId="{1005F067-4F61-4A4B-AAB6-34F00CED8630}" sibTransId="{23B5A879-6259-4F84-9450-BAD71199CD7D}"/>
    <dgm:cxn modelId="{8B4467E7-4D88-4C3E-929B-C4E8A0D33FDC}" srcId="{8C386080-EFC7-403C-BD6B-52E5438490C1}" destId="{A154B64B-7984-4C0F-A23D-520C37276C5C}" srcOrd="1" destOrd="0" parTransId="{8461F9E6-5A0E-426D-B18F-9B579417A518}" sibTransId="{5B624069-C3CD-4374-A911-1A76EB215659}"/>
    <dgm:cxn modelId="{C4FD80E7-5C01-44B9-9B2E-69C4CB879E4D}" type="presOf" srcId="{2E1A0B40-B9AE-4EEB-876B-78E17101ADB4}" destId="{DE0567B4-1778-4621-8AC8-14E686B4AAC1}" srcOrd="0" destOrd="0" presId="urn:microsoft.com/office/officeart/2005/8/layout/list1"/>
    <dgm:cxn modelId="{760366E8-36E8-4764-AD40-DB97A45124D3}" type="presOf" srcId="{13B80AF9-87CC-4509-823F-1B67F1303E66}" destId="{678887DF-014E-4219-9ACF-EC2D5755FACC}" srcOrd="0" destOrd="2" presId="urn:microsoft.com/office/officeart/2005/8/layout/list1"/>
    <dgm:cxn modelId="{29737FF8-5A43-472C-91C1-C9B5BF654804}" type="presOf" srcId="{03E2D675-DE09-4863-A306-633EF771B365}" destId="{E3CADBA7-15DD-4449-98DD-8EE6F3410229}" srcOrd="0" destOrd="0" presId="urn:microsoft.com/office/officeart/2005/8/layout/list1"/>
    <dgm:cxn modelId="{6647F7FA-17FF-4DAA-B52F-202DEEE3472C}" srcId="{8C386080-EFC7-403C-BD6B-52E5438490C1}" destId="{13B80AF9-87CC-4509-823F-1B67F1303E66}" srcOrd="2" destOrd="0" parTransId="{5A6ECB42-6FC9-4267-AFA3-98AC220F2B1A}" sibTransId="{A110B52E-C32C-4CBF-BFE5-440BE30E5737}"/>
    <dgm:cxn modelId="{9F7A05FD-FC02-4E80-A490-C411012BDA00}" type="presOf" srcId="{D9003E7F-9DCF-40C4-928D-203C8CC31483}" destId="{743016E0-C4B1-4193-8D3C-E89D17D9F356}" srcOrd="1" destOrd="0" presId="urn:microsoft.com/office/officeart/2005/8/layout/list1"/>
    <dgm:cxn modelId="{A1F927FF-59E7-401E-A16E-F45DA09070F1}" srcId="{E4BBF99F-E496-4EC9-A23B-3DD14D777460}" destId="{CD55D43F-91D0-488C-9F61-2BA5A3698D86}" srcOrd="1" destOrd="0" parTransId="{09ADE888-5C2A-4B09-BCBA-CBDAB2E1AA7E}" sibTransId="{C50BE6E0-71D2-43E9-8D51-5A7A26CEEBFF}"/>
    <dgm:cxn modelId="{8F37D30A-CB61-4C3B-8B85-3FACAD0EBE91}" type="presParOf" srcId="{DE0567B4-1778-4621-8AC8-14E686B4AAC1}" destId="{CF453D57-7AD2-4734-8238-E83238404C12}" srcOrd="0" destOrd="0" presId="urn:microsoft.com/office/officeart/2005/8/layout/list1"/>
    <dgm:cxn modelId="{BDE633BD-3E43-45EE-80A2-7D55AA8AC5B1}" type="presParOf" srcId="{CF453D57-7AD2-4734-8238-E83238404C12}" destId="{AF3A71AD-8ACB-48A3-B313-08F9CC88565E}" srcOrd="0" destOrd="0" presId="urn:microsoft.com/office/officeart/2005/8/layout/list1"/>
    <dgm:cxn modelId="{AC1FF948-AA0D-4A0F-AF17-B97E06ED0FFA}" type="presParOf" srcId="{CF453D57-7AD2-4734-8238-E83238404C12}" destId="{F5AE645F-5F4C-41AF-ABE9-F3482F2D8B11}" srcOrd="1" destOrd="0" presId="urn:microsoft.com/office/officeart/2005/8/layout/list1"/>
    <dgm:cxn modelId="{29643A47-9422-423D-9560-AA5A5C42D2CF}" type="presParOf" srcId="{DE0567B4-1778-4621-8AC8-14E686B4AAC1}" destId="{23893951-5E81-47B3-BFBE-24123D4ABC13}" srcOrd="1" destOrd="0" presId="urn:microsoft.com/office/officeart/2005/8/layout/list1"/>
    <dgm:cxn modelId="{52C6F187-FE2E-4D2A-8657-5DFC075E238E}" type="presParOf" srcId="{DE0567B4-1778-4621-8AC8-14E686B4AAC1}" destId="{52B8227F-9BBA-454B-A177-B1349E0DB3A6}" srcOrd="2" destOrd="0" presId="urn:microsoft.com/office/officeart/2005/8/layout/list1"/>
    <dgm:cxn modelId="{4857D1AF-6BE7-43CB-97DB-1091CACF46F9}" type="presParOf" srcId="{DE0567B4-1778-4621-8AC8-14E686B4AAC1}" destId="{5A5CCAAE-A1CC-4D87-889E-8E6CDF2C23CC}" srcOrd="3" destOrd="0" presId="urn:microsoft.com/office/officeart/2005/8/layout/list1"/>
    <dgm:cxn modelId="{57797C43-D19C-40AA-AE57-AB3326F61B8E}" type="presParOf" srcId="{DE0567B4-1778-4621-8AC8-14E686B4AAC1}" destId="{D4032E86-1153-4255-9533-21C05B778683}" srcOrd="4" destOrd="0" presId="urn:microsoft.com/office/officeart/2005/8/layout/list1"/>
    <dgm:cxn modelId="{9C51432E-4EC4-4E91-902C-4A5A26D765E5}" type="presParOf" srcId="{D4032E86-1153-4255-9533-21C05B778683}" destId="{80EC2A59-3985-4095-BB51-DD2318EA649A}" srcOrd="0" destOrd="0" presId="urn:microsoft.com/office/officeart/2005/8/layout/list1"/>
    <dgm:cxn modelId="{5E1C9B17-97F5-4C21-9F74-890B510E028C}" type="presParOf" srcId="{D4032E86-1153-4255-9533-21C05B778683}" destId="{A3A5E096-8947-4319-A03B-2BF4BD70F777}" srcOrd="1" destOrd="0" presId="urn:microsoft.com/office/officeart/2005/8/layout/list1"/>
    <dgm:cxn modelId="{9FB353A1-EDC8-4149-A75B-4EF35F9C8304}" type="presParOf" srcId="{DE0567B4-1778-4621-8AC8-14E686B4AAC1}" destId="{3B94C5ED-710A-440A-9608-C62D27289ED5}" srcOrd="5" destOrd="0" presId="urn:microsoft.com/office/officeart/2005/8/layout/list1"/>
    <dgm:cxn modelId="{0D729BD6-9948-4102-88D2-76DD56940B83}" type="presParOf" srcId="{DE0567B4-1778-4621-8AC8-14E686B4AAC1}" destId="{FD11D978-1B46-4690-AC33-2607A69E0430}" srcOrd="6" destOrd="0" presId="urn:microsoft.com/office/officeart/2005/8/layout/list1"/>
    <dgm:cxn modelId="{51AD8696-434C-4EB9-913B-EB431B8C2BF3}" type="presParOf" srcId="{DE0567B4-1778-4621-8AC8-14E686B4AAC1}" destId="{15448545-849D-42F9-8BD9-59DCF227C5EE}" srcOrd="7" destOrd="0" presId="urn:microsoft.com/office/officeart/2005/8/layout/list1"/>
    <dgm:cxn modelId="{2370DD46-7B3E-4BC4-AF9F-EAA7B976282D}" type="presParOf" srcId="{DE0567B4-1778-4621-8AC8-14E686B4AAC1}" destId="{C4CEC07A-C369-46A4-B421-7807BAAA7B0C}" srcOrd="8" destOrd="0" presId="urn:microsoft.com/office/officeart/2005/8/layout/list1"/>
    <dgm:cxn modelId="{BE69AC28-F947-435D-BC25-B38564BC784A}" type="presParOf" srcId="{C4CEC07A-C369-46A4-B421-7807BAAA7B0C}" destId="{0DC989EA-9E6A-4DEE-899B-656168D0A63C}" srcOrd="0" destOrd="0" presId="urn:microsoft.com/office/officeart/2005/8/layout/list1"/>
    <dgm:cxn modelId="{4DFD169E-F58D-4219-88B1-9BEEEA991D7A}" type="presParOf" srcId="{C4CEC07A-C369-46A4-B421-7807BAAA7B0C}" destId="{A6D28410-2009-4AC8-806F-E48C1262E929}" srcOrd="1" destOrd="0" presId="urn:microsoft.com/office/officeart/2005/8/layout/list1"/>
    <dgm:cxn modelId="{DF06FCA9-F5E8-44A6-9A7A-3D75A6F3F062}" type="presParOf" srcId="{DE0567B4-1778-4621-8AC8-14E686B4AAC1}" destId="{2786419A-35DE-4DD0-B471-9F04F2C3D1F2}" srcOrd="9" destOrd="0" presId="urn:microsoft.com/office/officeart/2005/8/layout/list1"/>
    <dgm:cxn modelId="{8FE8E20A-3A3A-43C7-BC9F-DAC5679F22FD}" type="presParOf" srcId="{DE0567B4-1778-4621-8AC8-14E686B4AAC1}" destId="{678887DF-014E-4219-9ACF-EC2D5755FACC}" srcOrd="10" destOrd="0" presId="urn:microsoft.com/office/officeart/2005/8/layout/list1"/>
    <dgm:cxn modelId="{EAE4C658-D616-411D-AAD5-BB6EEB201231}" type="presParOf" srcId="{DE0567B4-1778-4621-8AC8-14E686B4AAC1}" destId="{D03C57BC-8260-4BEB-BADD-30C81EA60D6A}" srcOrd="11" destOrd="0" presId="urn:microsoft.com/office/officeart/2005/8/layout/list1"/>
    <dgm:cxn modelId="{D71EEDC2-9EDD-4DB7-84CA-9A26DF21860D}" type="presParOf" srcId="{DE0567B4-1778-4621-8AC8-14E686B4AAC1}" destId="{85DFD44E-AC53-461C-961A-6328CDD48D18}" srcOrd="12" destOrd="0" presId="urn:microsoft.com/office/officeart/2005/8/layout/list1"/>
    <dgm:cxn modelId="{ED1B6C87-25F9-4784-BAC2-AC34F937ACDB}" type="presParOf" srcId="{85DFD44E-AC53-461C-961A-6328CDD48D18}" destId="{0699E058-3B44-472A-9B0F-B1B902EF1755}" srcOrd="0" destOrd="0" presId="urn:microsoft.com/office/officeart/2005/8/layout/list1"/>
    <dgm:cxn modelId="{F7E9A7C3-4035-4FA4-96CB-9BF1E6C543D4}" type="presParOf" srcId="{85DFD44E-AC53-461C-961A-6328CDD48D18}" destId="{743016E0-C4B1-4193-8D3C-E89D17D9F356}" srcOrd="1" destOrd="0" presId="urn:microsoft.com/office/officeart/2005/8/layout/list1"/>
    <dgm:cxn modelId="{17707AB1-EA07-432A-9377-4D36A0885331}" type="presParOf" srcId="{DE0567B4-1778-4621-8AC8-14E686B4AAC1}" destId="{801707F8-7589-42FB-BBC0-801BF12EE0FF}" srcOrd="13" destOrd="0" presId="urn:microsoft.com/office/officeart/2005/8/layout/list1"/>
    <dgm:cxn modelId="{652A8A87-C89E-4949-B5B3-1A46DA3AAB8F}" type="presParOf" srcId="{DE0567B4-1778-4621-8AC8-14E686B4AAC1}" destId="{E3CADBA7-15DD-4449-98DD-8EE6F3410229}" srcOrd="14" destOrd="0" presId="urn:microsoft.com/office/officeart/2005/8/layout/list1"/>
    <dgm:cxn modelId="{B8A1D7B0-616C-45A4-83DF-011AFA8A4FBF}" type="presParOf" srcId="{DE0567B4-1778-4621-8AC8-14E686B4AAC1}" destId="{F26C2D33-128C-4D30-90B4-A9FC05A41B89}" srcOrd="15" destOrd="0" presId="urn:microsoft.com/office/officeart/2005/8/layout/list1"/>
    <dgm:cxn modelId="{4316D05D-A563-44EE-BADE-4CAB27784B0A}" type="presParOf" srcId="{DE0567B4-1778-4621-8AC8-14E686B4AAC1}" destId="{9F0F09CA-E80F-4B83-9825-AB569B4EA375}" srcOrd="16" destOrd="0" presId="urn:microsoft.com/office/officeart/2005/8/layout/list1"/>
    <dgm:cxn modelId="{C0088BF7-AE6F-473E-A171-88550605B9BA}" type="presParOf" srcId="{9F0F09CA-E80F-4B83-9825-AB569B4EA375}" destId="{53E8D115-DDE0-40C6-B1C0-9DD489892159}" srcOrd="0" destOrd="0" presId="urn:microsoft.com/office/officeart/2005/8/layout/list1"/>
    <dgm:cxn modelId="{7F168E4E-C14E-4652-A534-8FB9877E665D}" type="presParOf" srcId="{9F0F09CA-E80F-4B83-9825-AB569B4EA375}" destId="{5EA30B15-7DB8-4E17-A42E-D6C6B3BB8A77}" srcOrd="1" destOrd="0" presId="urn:microsoft.com/office/officeart/2005/8/layout/list1"/>
    <dgm:cxn modelId="{AA7D01BF-6A22-47D1-9B30-C3A510BE482D}" type="presParOf" srcId="{DE0567B4-1778-4621-8AC8-14E686B4AAC1}" destId="{9CACC2A6-DCB5-4D8C-AFDB-CC6F71881266}" srcOrd="17" destOrd="0" presId="urn:microsoft.com/office/officeart/2005/8/layout/list1"/>
    <dgm:cxn modelId="{13F75597-371A-42F5-9252-C5148BCF224F}" type="presParOf" srcId="{DE0567B4-1778-4621-8AC8-14E686B4AAC1}" destId="{AC1F35E6-54E9-43F8-A99B-9BF931B21DDE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B8227F-9BBA-454B-A177-B1349E0DB3A6}">
      <dsp:nvSpPr>
        <dsp:cNvPr id="0" name=""/>
        <dsp:cNvSpPr/>
      </dsp:nvSpPr>
      <dsp:spPr>
        <a:xfrm>
          <a:off x="0" y="187396"/>
          <a:ext cx="10515600" cy="718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49936" rIns="816127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Object Dataset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Face Dataset</a:t>
          </a:r>
        </a:p>
      </dsp:txBody>
      <dsp:txXfrm>
        <a:off x="0" y="187396"/>
        <a:ext cx="10515600" cy="718200"/>
      </dsp:txXfrm>
    </dsp:sp>
    <dsp:sp modelId="{F5AE645F-5F4C-41AF-ABE9-F3482F2D8B11}">
      <dsp:nvSpPr>
        <dsp:cNvPr id="0" name=""/>
        <dsp:cNvSpPr/>
      </dsp:nvSpPr>
      <dsp:spPr>
        <a:xfrm>
          <a:off x="525780" y="10276"/>
          <a:ext cx="7360920" cy="3542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Problem Statement</a:t>
          </a:r>
        </a:p>
      </dsp:txBody>
      <dsp:txXfrm>
        <a:off x="543073" y="27569"/>
        <a:ext cx="7326334" cy="319654"/>
      </dsp:txXfrm>
    </dsp:sp>
    <dsp:sp modelId="{FD11D978-1B46-4690-AC33-2607A69E0430}">
      <dsp:nvSpPr>
        <dsp:cNvPr id="0" name=""/>
        <dsp:cNvSpPr/>
      </dsp:nvSpPr>
      <dsp:spPr>
        <a:xfrm>
          <a:off x="0" y="1147516"/>
          <a:ext cx="10515600" cy="302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A5E096-8947-4319-A03B-2BF4BD70F777}">
      <dsp:nvSpPr>
        <dsp:cNvPr id="0" name=""/>
        <dsp:cNvSpPr/>
      </dsp:nvSpPr>
      <dsp:spPr>
        <a:xfrm>
          <a:off x="525780" y="970396"/>
          <a:ext cx="7360920" cy="3542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Image Classification</a:t>
          </a:r>
        </a:p>
      </dsp:txBody>
      <dsp:txXfrm>
        <a:off x="543073" y="987689"/>
        <a:ext cx="7326334" cy="319654"/>
      </dsp:txXfrm>
    </dsp:sp>
    <dsp:sp modelId="{678887DF-014E-4219-9ACF-EC2D5755FACC}">
      <dsp:nvSpPr>
        <dsp:cNvPr id="0" name=""/>
        <dsp:cNvSpPr/>
      </dsp:nvSpPr>
      <dsp:spPr>
        <a:xfrm>
          <a:off x="0" y="1691836"/>
          <a:ext cx="10515600" cy="13230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49936" rIns="816127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PCA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Hough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Color Histogram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Harlick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</dsp:txBody>
      <dsp:txXfrm>
        <a:off x="0" y="1691836"/>
        <a:ext cx="10515600" cy="1323000"/>
      </dsp:txXfrm>
    </dsp:sp>
    <dsp:sp modelId="{A6D28410-2009-4AC8-806F-E48C1262E929}">
      <dsp:nvSpPr>
        <dsp:cNvPr id="0" name=""/>
        <dsp:cNvSpPr/>
      </dsp:nvSpPr>
      <dsp:spPr>
        <a:xfrm>
          <a:off x="525780" y="1514716"/>
          <a:ext cx="7360920" cy="3542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Feature Extraction</a:t>
          </a:r>
        </a:p>
      </dsp:txBody>
      <dsp:txXfrm>
        <a:off x="543073" y="1532009"/>
        <a:ext cx="7326334" cy="319654"/>
      </dsp:txXfrm>
    </dsp:sp>
    <dsp:sp modelId="{E3CADBA7-15DD-4449-98DD-8EE6F3410229}">
      <dsp:nvSpPr>
        <dsp:cNvPr id="0" name=""/>
        <dsp:cNvSpPr/>
      </dsp:nvSpPr>
      <dsp:spPr>
        <a:xfrm>
          <a:off x="0" y="3256756"/>
          <a:ext cx="10515600" cy="907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49936" rIns="816127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SVM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Regression Trees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CNN</a:t>
          </a:r>
        </a:p>
      </dsp:txBody>
      <dsp:txXfrm>
        <a:off x="0" y="3256756"/>
        <a:ext cx="10515600" cy="907200"/>
      </dsp:txXfrm>
    </dsp:sp>
    <dsp:sp modelId="{743016E0-C4B1-4193-8D3C-E89D17D9F356}">
      <dsp:nvSpPr>
        <dsp:cNvPr id="0" name=""/>
        <dsp:cNvSpPr/>
      </dsp:nvSpPr>
      <dsp:spPr>
        <a:xfrm>
          <a:off x="525780" y="3079636"/>
          <a:ext cx="7360920" cy="3542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Classification Methods</a:t>
          </a:r>
        </a:p>
      </dsp:txBody>
      <dsp:txXfrm>
        <a:off x="543073" y="3096929"/>
        <a:ext cx="7326334" cy="319654"/>
      </dsp:txXfrm>
    </dsp:sp>
    <dsp:sp modelId="{AC1F35E6-54E9-43F8-A99B-9BF931B21DDE}">
      <dsp:nvSpPr>
        <dsp:cNvPr id="0" name=""/>
        <dsp:cNvSpPr/>
      </dsp:nvSpPr>
      <dsp:spPr>
        <a:xfrm>
          <a:off x="0" y="4405876"/>
          <a:ext cx="10515600" cy="302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A30B15-7DB8-4E17-A42E-D6C6B3BB8A77}">
      <dsp:nvSpPr>
        <dsp:cNvPr id="0" name=""/>
        <dsp:cNvSpPr/>
      </dsp:nvSpPr>
      <dsp:spPr>
        <a:xfrm>
          <a:off x="525780" y="4228756"/>
          <a:ext cx="7360920" cy="3542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Evaluation</a:t>
          </a:r>
          <a:br>
            <a:rPr lang="en-US" sz="1200" kern="1200"/>
          </a:br>
          <a:endParaRPr lang="en-US" sz="1200" kern="1200"/>
        </a:p>
      </dsp:txBody>
      <dsp:txXfrm>
        <a:off x="543073" y="4246049"/>
        <a:ext cx="7326334" cy="3196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E7C5D-5B2B-41B9-9919-21F048E72076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7EF43-8610-4AD6-ADA7-62D8D1343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67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29A18019-238C-4F63-B89D-27E7A339EBD3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1E30976-4A90-41E1-817A-C9547B9AD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9246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18019-238C-4F63-B89D-27E7A339EBD3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30976-4A90-41E1-817A-C9547B9AD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56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18019-238C-4F63-B89D-27E7A339EBD3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30976-4A90-41E1-817A-C9547B9AD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007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10131120" cy="14558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85800" y="2142000"/>
            <a:ext cx="10131120" cy="364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9640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18019-238C-4F63-B89D-27E7A339EBD3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30976-4A90-41E1-817A-C9547B9AD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297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9A18019-238C-4F63-B89D-27E7A339EBD3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D1E30976-4A90-41E1-817A-C9547B9AD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47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18019-238C-4F63-B89D-27E7A339EBD3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30976-4A90-41E1-817A-C9547B9AD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173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18019-238C-4F63-B89D-27E7A339EBD3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30976-4A90-41E1-817A-C9547B9AD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98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18019-238C-4F63-B89D-27E7A339EBD3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30976-4A90-41E1-817A-C9547B9AD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60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18019-238C-4F63-B89D-27E7A339EBD3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30976-4A90-41E1-817A-C9547B9AD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17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18019-238C-4F63-B89D-27E7A339EBD3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1E30976-4A90-41E1-817A-C9547B9AD71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3138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29A18019-238C-4F63-B89D-27E7A339EBD3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1E30976-4A90-41E1-817A-C9547B9AD71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18995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9A18019-238C-4F63-B89D-27E7A339EBD3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1E30976-4A90-41E1-817A-C9547B9AD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80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0.emf"/><Relationship Id="rId4" Type="http://schemas.openxmlformats.org/officeDocument/2006/relationships/package" Target="../embeddings/Microsoft_Excel_Worksheet3.xlsx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4.png"/><Relationship Id="rId4" Type="http://schemas.openxmlformats.org/officeDocument/2006/relationships/image" Target="../media/image23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5816F-9EFF-4215-BCA3-F146B3F422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0588" y="965199"/>
            <a:ext cx="6766078" cy="4927601"/>
          </a:xfrm>
        </p:spPr>
        <p:txBody>
          <a:bodyPr anchor="ctr">
            <a:normAutofit/>
          </a:bodyPr>
          <a:lstStyle/>
          <a:p>
            <a:pPr algn="l"/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Image and Face Classification using, SVM, Regression Trees and Logistic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E412D2-1C5B-4153-AAF8-7EBF2BED94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257" y="965198"/>
            <a:ext cx="2707937" cy="4927602"/>
          </a:xfrm>
        </p:spPr>
        <p:txBody>
          <a:bodyPr anchor="ctr">
            <a:normAutofit/>
          </a:bodyPr>
          <a:lstStyle/>
          <a:p>
            <a:pPr algn="r"/>
            <a:r>
              <a:rPr lang="en-US" sz="2000">
                <a:solidFill>
                  <a:schemeClr val="accent1"/>
                </a:solidFill>
              </a:rPr>
              <a:t>By</a:t>
            </a:r>
          </a:p>
          <a:p>
            <a:pPr algn="r"/>
            <a:r>
              <a:rPr lang="en-US" sz="2000">
                <a:solidFill>
                  <a:schemeClr val="accent1"/>
                </a:solidFill>
              </a:rPr>
              <a:t>Clyde Clarke</a:t>
            </a:r>
          </a:p>
        </p:txBody>
      </p:sp>
    </p:spTree>
    <p:extLst>
      <p:ext uri="{BB962C8B-B14F-4D97-AF65-F5344CB8AC3E}">
        <p14:creationId xmlns:p14="http://schemas.microsoft.com/office/powerpoint/2010/main" val="3532178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0EB2EA7-03F4-4B27-A8CB-8CB6D80A6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270426"/>
            <a:ext cx="4602152" cy="17182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Random</a:t>
            </a:r>
            <a:br>
              <a:rPr lang="en-US" dirty="0"/>
            </a:br>
            <a:r>
              <a:rPr lang="en-US" dirty="0"/>
              <a:t>Forest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23D5359-CFED-4CAC-B360-C87076752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567" y="1761678"/>
            <a:ext cx="4602152" cy="4159061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en-US" dirty="0">
                <a:cs typeface="Times New Roman" panose="02020603050405020304" pitchFamily="18" charset="0"/>
              </a:rPr>
              <a:t>Random forests (RF) are a combination of tree predictors</a:t>
            </a:r>
          </a:p>
          <a:p>
            <a:pPr marL="0" indent="0">
              <a:buNone/>
            </a:pPr>
            <a:endParaRPr lang="en-US" altLang="en-US" dirty="0"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dirty="0">
                <a:cs typeface="Times New Roman" panose="02020603050405020304" pitchFamily="18" charset="0"/>
              </a:rPr>
              <a:t>Each tree depends on the values of a random vector sampled in dependently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dirty="0"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dirty="0">
                <a:cs typeface="Times New Roman" panose="02020603050405020304" pitchFamily="18" charset="0"/>
              </a:rPr>
              <a:t>The generalization error depends on the strength of the individual trees and the correlation between them</a:t>
            </a:r>
          </a:p>
          <a:p>
            <a:r>
              <a:rPr lang="en-US" dirty="0"/>
              <a:t>Accuracy</a:t>
            </a:r>
          </a:p>
          <a:p>
            <a:pPr lvl="1"/>
            <a:r>
              <a:rPr lang="en-US" dirty="0"/>
              <a:t>.87 on training data</a:t>
            </a:r>
          </a:p>
          <a:p>
            <a:pPr lvl="1"/>
            <a:r>
              <a:rPr lang="en-US" dirty="0"/>
              <a:t>.17 on test data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A514A9-9333-4600-A3CA-F17B74A42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898" y="507855"/>
            <a:ext cx="4194412" cy="1664352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671C279B-FF2D-47B7-80E7-856FD21D5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57" y="2384386"/>
            <a:ext cx="5402676" cy="384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612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1BB081A-D202-40A7-BF77-F90AF0AEC1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2567646"/>
              </p:ext>
            </p:extLst>
          </p:nvPr>
        </p:nvGraphicFramePr>
        <p:xfrm>
          <a:off x="669408" y="649288"/>
          <a:ext cx="10066338" cy="595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" name="Worksheet" r:id="rId3" imgW="8725099" imgH="6105703" progId="Excel.Sheet.12">
                  <p:embed/>
                </p:oleObj>
              </mc:Choice>
              <mc:Fallback>
                <p:oleObj name="Worksheet" r:id="rId3" imgW="8725099" imgH="610570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9408" y="649288"/>
                        <a:ext cx="10066338" cy="5959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ED9AA2D7-5002-4397-8E8D-45AC78792978}"/>
              </a:ext>
            </a:extLst>
          </p:cNvPr>
          <p:cNvSpPr txBox="1">
            <a:spLocks/>
          </p:cNvSpPr>
          <p:nvPr/>
        </p:nvSpPr>
        <p:spPr>
          <a:xfrm>
            <a:off x="1162492" y="0"/>
            <a:ext cx="10058400" cy="867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z="4000" dirty="0"/>
              <a:t>Random Forest Class Scores</a:t>
            </a:r>
          </a:p>
        </p:txBody>
      </p:sp>
    </p:spTree>
    <p:extLst>
      <p:ext uri="{BB962C8B-B14F-4D97-AF65-F5344CB8AC3E}">
        <p14:creationId xmlns:p14="http://schemas.microsoft.com/office/powerpoint/2010/main" val="4257879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0EB2EA7-03F4-4B27-A8CB-8CB6D80A6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270426"/>
            <a:ext cx="4602152" cy="17182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23D5359-CFED-4CAC-B360-C87076752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567" y="1761678"/>
            <a:ext cx="4602152" cy="4159061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en-US" dirty="0">
                <a:cs typeface="Times New Roman" panose="02020603050405020304" pitchFamily="18" charset="0"/>
              </a:rPr>
              <a:t>Random forests (RF) are a combination of tree predictors</a:t>
            </a:r>
          </a:p>
          <a:p>
            <a:pPr marL="0" indent="0">
              <a:buNone/>
            </a:pPr>
            <a:endParaRPr lang="en-US" altLang="en-US" dirty="0"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dirty="0">
                <a:cs typeface="Times New Roman" panose="02020603050405020304" pitchFamily="18" charset="0"/>
              </a:rPr>
              <a:t>Each tree depends on the values of a random vector sampled in dependently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dirty="0"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dirty="0">
                <a:cs typeface="Times New Roman" panose="02020603050405020304" pitchFamily="18" charset="0"/>
              </a:rPr>
              <a:t>The generalization error depends on the strength of the individual trees and the correlation between them</a:t>
            </a:r>
          </a:p>
          <a:p>
            <a:r>
              <a:rPr lang="en-US" dirty="0"/>
              <a:t>Accuracy</a:t>
            </a:r>
          </a:p>
          <a:p>
            <a:pPr lvl="1"/>
            <a:r>
              <a:rPr lang="en-US" dirty="0"/>
              <a:t>.87 on training data</a:t>
            </a:r>
          </a:p>
          <a:p>
            <a:pPr lvl="1"/>
            <a:r>
              <a:rPr lang="en-US" dirty="0"/>
              <a:t>.12 on test data</a:t>
            </a:r>
          </a:p>
          <a:p>
            <a:pPr lvl="1"/>
            <a:endParaRPr lang="en-US" dirty="0"/>
          </a:p>
        </p:txBody>
      </p:sp>
      <p:pic>
        <p:nvPicPr>
          <p:cNvPr id="7171" name="Picture 3">
            <a:extLst>
              <a:ext uri="{FF2B5EF4-FFF2-40B4-BE49-F238E27FC236}">
                <a16:creationId xmlns:a16="http://schemas.microsoft.com/office/drawing/2014/main" id="{58779826-4385-4FC3-98FF-F8505FA52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16" y="1463894"/>
            <a:ext cx="5347504" cy="380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402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01627EFA-7121-4A03-B824-21B355F22B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9690493"/>
              </p:ext>
            </p:extLst>
          </p:nvPr>
        </p:nvGraphicFramePr>
        <p:xfrm>
          <a:off x="287079" y="638322"/>
          <a:ext cx="11506200" cy="595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name="Worksheet" r:id="rId3" imgW="9972625" imgH="6105703" progId="Excel.Sheet.12">
                  <p:embed/>
                </p:oleObj>
              </mc:Choice>
              <mc:Fallback>
                <p:oleObj name="Worksheet" r:id="rId3" imgW="9972625" imgH="6105703" progId="Excel.Shee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1BB081A-D202-40A7-BF77-F90AF0AEC1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7079" y="638322"/>
                        <a:ext cx="11506200" cy="5959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3E72E7D7-515A-4EB4-9A82-D44D41D6403B}"/>
              </a:ext>
            </a:extLst>
          </p:cNvPr>
          <p:cNvSpPr txBox="1">
            <a:spLocks/>
          </p:cNvSpPr>
          <p:nvPr/>
        </p:nvSpPr>
        <p:spPr>
          <a:xfrm>
            <a:off x="1162492" y="0"/>
            <a:ext cx="10058400" cy="867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z="4000" dirty="0"/>
              <a:t>Logistic Regression Class Test Scores</a:t>
            </a:r>
          </a:p>
        </p:txBody>
      </p:sp>
    </p:spTree>
    <p:extLst>
      <p:ext uri="{BB962C8B-B14F-4D97-AF65-F5344CB8AC3E}">
        <p14:creationId xmlns:p14="http://schemas.microsoft.com/office/powerpoint/2010/main" val="2180178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999FE9C-D8F9-4F9B-B95B-608C3EF6B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88A9C-C207-4422-AFD8-227734FF9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Classification</a:t>
            </a:r>
            <a:br>
              <a:rPr lang="en-US" dirty="0"/>
            </a:br>
            <a:r>
              <a:rPr lang="en-US" dirty="0"/>
              <a:t>Good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D000060-D06D-4A48-BD8E-978966CC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654" y="727628"/>
            <a:ext cx="5367164" cy="541555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E4E5113-B3D0-40F8-9F39-B2C2BF92A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3978" y="886862"/>
            <a:ext cx="5054517" cy="5097085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39DFAD5-F087-4343-A02D-33F5E1CAED5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" t="29027" r="-265" b="-19929"/>
          <a:stretch/>
        </p:blipFill>
        <p:spPr bwMode="auto">
          <a:xfrm>
            <a:off x="879676" y="1439031"/>
            <a:ext cx="5023413" cy="471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C6983-4215-4AF9-96F0-049017772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9450" y="2538919"/>
            <a:ext cx="4957554" cy="34961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Specific classes from the data were scored with high accuracy</a:t>
            </a:r>
          </a:p>
          <a:p>
            <a:r>
              <a:rPr lang="en-US" dirty="0"/>
              <a:t>The airplanes were scored with 89% accuracy</a:t>
            </a:r>
          </a:p>
          <a:p>
            <a:pPr lvl="1"/>
            <a:r>
              <a:rPr lang="en-US" dirty="0"/>
              <a:t>Image background and orientation are mostly consistent within this class of the dataset</a:t>
            </a:r>
          </a:p>
          <a:p>
            <a:r>
              <a:rPr lang="en-US" dirty="0"/>
              <a:t>This is true regardless of the classification model used with higher accuracy for classes with consistent image orientation and background</a:t>
            </a:r>
          </a:p>
        </p:txBody>
      </p:sp>
    </p:spTree>
    <p:extLst>
      <p:ext uri="{BB962C8B-B14F-4D97-AF65-F5344CB8AC3E}">
        <p14:creationId xmlns:p14="http://schemas.microsoft.com/office/powerpoint/2010/main" val="2174485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999FE9C-D8F9-4F9B-B95B-608C3EF6B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AA4CCD-1181-4B80-B3E2-8326E4FED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Classification</a:t>
            </a:r>
            <a:b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Good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000060-D06D-4A48-BD8E-978966CC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654" y="727628"/>
            <a:ext cx="5367164" cy="541555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4E5113-B3D0-40F8-9F39-B2C2BF92A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3978" y="886862"/>
            <a:ext cx="5054517" cy="5097085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32CD0A-D917-41E9-8A50-4BC251A6E8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477" b="-1055"/>
          <a:stretch/>
        </p:blipFill>
        <p:spPr>
          <a:xfrm>
            <a:off x="949124" y="1296365"/>
            <a:ext cx="4932773" cy="410901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9F942A-DA09-4EB7-BFAE-604B20F067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79450" y="2538919"/>
            <a:ext cx="4957554" cy="3496120"/>
          </a:xfrm>
        </p:spPr>
        <p:txBody>
          <a:bodyPr vert="horz" lIns="91440" tIns="45720" rIns="91440" bIns="45720" rtlCol="0">
            <a:normAutofit/>
          </a:bodyPr>
          <a:lstStyle/>
          <a:p>
            <a:pPr indent="-182880">
              <a:lnSpc>
                <a:spcPct val="100000"/>
              </a:lnSpc>
              <a:buFont typeface="Garamond" pitchFamily="18" charset="0"/>
              <a:buChar char="◦"/>
            </a:pPr>
            <a:r>
              <a:rPr lang="en-US" sz="1800" dirty="0">
                <a:solidFill>
                  <a:schemeClr val="tx1"/>
                </a:solidFill>
              </a:rPr>
              <a:t>As seen the following class of cars has a consistent angle of image as well as a reasonably consistent background</a:t>
            </a:r>
          </a:p>
          <a:p>
            <a:pPr lvl="1" indent="-182880">
              <a:buFont typeface="Garamond" pitchFamily="18" charset="0"/>
              <a:buChar char="◦"/>
            </a:pPr>
            <a:r>
              <a:rPr lang="en-US" sz="1800" dirty="0">
                <a:solidFill>
                  <a:schemeClr val="tx1"/>
                </a:solidFill>
              </a:rPr>
              <a:t>The best performing model was able to obtain a 79% accuracy score on this class of data</a:t>
            </a:r>
          </a:p>
        </p:txBody>
      </p:sp>
    </p:spTree>
    <p:extLst>
      <p:ext uri="{BB962C8B-B14F-4D97-AF65-F5344CB8AC3E}">
        <p14:creationId xmlns:p14="http://schemas.microsoft.com/office/powerpoint/2010/main" val="773207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967F423-D21C-4F37-A0B7-750026A17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AA4CCD-1181-4B80-B3E2-8326E4FED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727626"/>
            <a:ext cx="4602152" cy="17182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Classification</a:t>
            </a:r>
            <a:b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Good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47B46-4F2F-4746-8B82-B30EAAAE0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63443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4E8A8E-D194-4D55-92A3-6B0799722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024" y="253548"/>
            <a:ext cx="5851795" cy="6384816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6CCD039-94AE-4255-A060-C9D339BA8B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" r="4218" b="-2"/>
          <a:stretch/>
        </p:blipFill>
        <p:spPr bwMode="auto">
          <a:xfrm>
            <a:off x="407432" y="419292"/>
            <a:ext cx="5522976" cy="605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9F942A-DA09-4EB7-BFAE-604B20F067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46137" y="2538919"/>
            <a:ext cx="4602152" cy="3596880"/>
          </a:xfrm>
        </p:spPr>
        <p:txBody>
          <a:bodyPr vert="horz" lIns="91440" tIns="45720" rIns="91440" bIns="45720" rtlCol="0">
            <a:normAutofit/>
          </a:bodyPr>
          <a:lstStyle/>
          <a:p>
            <a:pPr indent="-182880" algn="just">
              <a:lnSpc>
                <a:spcPct val="100000"/>
              </a:lnSpc>
              <a:buFont typeface="Garamond" pitchFamily="18" charset="0"/>
              <a:buChar char="◦"/>
            </a:pPr>
            <a:r>
              <a:rPr lang="en-US" sz="1800" dirty="0">
                <a:solidFill>
                  <a:schemeClr val="tx1"/>
                </a:solidFill>
              </a:rPr>
              <a:t>As seen the following class of cell has a consistent angle of image as well as a reasonably consistent background</a:t>
            </a:r>
          </a:p>
          <a:p>
            <a:pPr lvl="1" indent="-182880" algn="just">
              <a:buFont typeface="Garamond" pitchFamily="18" charset="0"/>
              <a:buChar char="◦"/>
            </a:pPr>
            <a:r>
              <a:rPr lang="en-US" sz="1800" dirty="0"/>
              <a:t>The best performing model was able to obtain a 61% accuracy score on this class of data in SVM Training</a:t>
            </a:r>
          </a:p>
        </p:txBody>
      </p:sp>
    </p:spTree>
    <p:extLst>
      <p:ext uri="{BB962C8B-B14F-4D97-AF65-F5344CB8AC3E}">
        <p14:creationId xmlns:p14="http://schemas.microsoft.com/office/powerpoint/2010/main" val="3662613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967F423-D21C-4F37-A0B7-750026A17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D26813-756D-4398-83B3-90584C2C8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727626"/>
            <a:ext cx="4602152" cy="17182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Classification</a:t>
            </a:r>
            <a:b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Bad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3047B46-4F2F-4746-8B82-B30EAAAE0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63443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54E8A8E-D194-4D55-92A3-6B0799722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024" y="253548"/>
            <a:ext cx="5851795" cy="6384816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1B5AB1A-59AE-4798-B5C9-4EA38935D8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" r="7644" b="-2"/>
          <a:stretch/>
        </p:blipFill>
        <p:spPr bwMode="auto">
          <a:xfrm>
            <a:off x="407432" y="419292"/>
            <a:ext cx="5522976" cy="605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7F5514-C0C1-4056-8CFE-F5B47E784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46137" y="2295850"/>
            <a:ext cx="4602152" cy="3596880"/>
          </a:xfrm>
        </p:spPr>
        <p:txBody>
          <a:bodyPr vert="horz" lIns="91440" tIns="45720" rIns="91440" bIns="45720" rtlCol="0">
            <a:normAutofit/>
          </a:bodyPr>
          <a:lstStyle/>
          <a:p>
            <a:pPr indent="-182880">
              <a:lnSpc>
                <a:spcPct val="100000"/>
              </a:lnSpc>
              <a:buFont typeface="Garamond" pitchFamily="18" charset="0"/>
              <a:buChar char="◦"/>
            </a:pPr>
            <a:r>
              <a:rPr lang="en-US" sz="1800" dirty="0">
                <a:solidFill>
                  <a:schemeClr val="tx1"/>
                </a:solidFill>
              </a:rPr>
              <a:t>Poorly performing classes had either inconsistent image content, orientation or background</a:t>
            </a:r>
          </a:p>
          <a:p>
            <a:pPr lvl="1" indent="-182880">
              <a:buFont typeface="Garamond" pitchFamily="18" charset="0"/>
              <a:buChar char="◦"/>
            </a:pPr>
            <a:r>
              <a:rPr lang="en-US" sz="1800" dirty="0"/>
              <a:t>Accuracy for most models range between 0-7% accuracy for this class labeled ‘Google Backgrounds”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835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999FE9C-D8F9-4F9B-B95B-608C3EF6B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D26813-756D-4398-83B3-90584C2C8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Classification</a:t>
            </a:r>
            <a:b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Bad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D000060-D06D-4A48-BD8E-978966CC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654" y="727628"/>
            <a:ext cx="5367164" cy="541555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E4E5113-B3D0-40F8-9F39-B2C2BF92A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3978" y="886862"/>
            <a:ext cx="5054517" cy="5097085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6B3BBA01-48E5-4CDC-81F9-CDF5D462D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6224" y="1157468"/>
            <a:ext cx="4942141" cy="439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7F5514-C0C1-4056-8CFE-F5B47E784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79450" y="2538919"/>
            <a:ext cx="4957554" cy="3496120"/>
          </a:xfrm>
        </p:spPr>
        <p:txBody>
          <a:bodyPr vert="horz" lIns="91440" tIns="45720" rIns="91440" bIns="45720" rtlCol="0">
            <a:normAutofit/>
          </a:bodyPr>
          <a:lstStyle/>
          <a:p>
            <a:pPr indent="-182880">
              <a:lnSpc>
                <a:spcPct val="100000"/>
              </a:lnSpc>
              <a:buFont typeface="Garamond" pitchFamily="18" charset="0"/>
              <a:buChar char="◦"/>
            </a:pPr>
            <a:r>
              <a:rPr lang="en-US" sz="1800" dirty="0">
                <a:solidFill>
                  <a:schemeClr val="tx1"/>
                </a:solidFill>
              </a:rPr>
              <a:t>Poorly performing classes had either inconsistent image content, orientation or background</a:t>
            </a:r>
          </a:p>
          <a:p>
            <a:pPr lvl="1" indent="-182880">
              <a:buFont typeface="Garamond" pitchFamily="18" charset="0"/>
              <a:buChar char="◦"/>
            </a:pPr>
            <a:r>
              <a:rPr lang="en-US" sz="1800" dirty="0"/>
              <a:t>Accuracy for most models range between 0-7% accuracy for this class labeled ‘Google Backgrounds”</a:t>
            </a:r>
          </a:p>
        </p:txBody>
      </p:sp>
    </p:spTree>
    <p:extLst>
      <p:ext uri="{BB962C8B-B14F-4D97-AF65-F5344CB8AC3E}">
        <p14:creationId xmlns:p14="http://schemas.microsoft.com/office/powerpoint/2010/main" val="892658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A8C6BC2-E9E2-4780-8A41-064073CD4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70450CF-22E9-4B1D-B146-30FEE770C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0238079-1F65-476A-BC6C-F2D3BD268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740C935-D2D3-4F63-A4DA-CD768BB3F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E8D8045-0F80-4964-B591-0D599AB42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F8A5889-0EE6-4E19-98FE-29F79E987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B0FE4C3-64BE-4A2B-818D-4D8447934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4670D04-30D8-487E-A3F4-0655E4801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0FE051AA-0631-4833-B52C-BE76B9D3A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2829316-8F5B-4EA1-9581-1F1152944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939EC-D33F-47E7-A76E-E73E2AEC3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525" y="712236"/>
            <a:ext cx="5716338" cy="18110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000" cap="all" spc="-100" dirty="0"/>
              <a:t>Labeled Faces in the Wild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D11D7A6-5D57-426A-A17A-1FD70DF6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6B486D1-EF0A-4077-9343-C9DB94C0F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5646751-9C0C-4565-B6A3-3B1C50E6A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DBA2A92-1748-4444-9DE9-95CEFF28F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>
            <a:extLst>
              <a:ext uri="{FF2B5EF4-FFF2-40B4-BE49-F238E27FC236}">
                <a16:creationId xmlns:a16="http://schemas.microsoft.com/office/drawing/2014/main" id="{755E7772-D178-49FE-92C9-3565BBCB8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1274" y="1225575"/>
            <a:ext cx="3351859" cy="442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5DD0DD-2ACD-444F-B82F-128D642BEFF4}"/>
              </a:ext>
            </a:extLst>
          </p:cNvPr>
          <p:cNvSpPr txBox="1"/>
          <p:nvPr/>
        </p:nvSpPr>
        <p:spPr>
          <a:xfrm>
            <a:off x="5903089" y="2916820"/>
            <a:ext cx="4883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 consists of grayscale images with </a:t>
            </a:r>
          </a:p>
          <a:p>
            <a:r>
              <a:rPr lang="en-US" dirty="0"/>
              <a:t>consistent backgrounds</a:t>
            </a:r>
          </a:p>
        </p:txBody>
      </p:sp>
    </p:spTree>
    <p:extLst>
      <p:ext uri="{BB962C8B-B14F-4D97-AF65-F5344CB8AC3E}">
        <p14:creationId xmlns:p14="http://schemas.microsoft.com/office/powerpoint/2010/main" val="4179696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2DD77-7580-4329-8638-C2CF210A4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777" y="168032"/>
            <a:ext cx="10058400" cy="1371600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1B513A0-C798-43A0-AE11-93C4A1BA5E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5660292"/>
              </p:ext>
            </p:extLst>
          </p:nvPr>
        </p:nvGraphicFramePr>
        <p:xfrm>
          <a:off x="838200" y="1458410"/>
          <a:ext cx="10515600" cy="4718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0139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1EDCE-DB78-47EB-BA24-D9E7DBE23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49055"/>
            <a:ext cx="10058400" cy="1371600"/>
          </a:xfrm>
        </p:spPr>
        <p:txBody>
          <a:bodyPr/>
          <a:lstStyle/>
          <a:p>
            <a:r>
              <a:rPr lang="en-US" dirty="0"/>
              <a:t>Training and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CBC7E-6519-4764-9ED7-476C29CB56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5 Fold </a:t>
            </a:r>
            <a:r>
              <a:rPr lang="en-US" dirty="0" err="1"/>
              <a:t>Crossvalidation</a:t>
            </a:r>
            <a:r>
              <a:rPr lang="en-US" dirty="0"/>
              <a:t> was done using an 80/20 split of the data</a:t>
            </a:r>
          </a:p>
          <a:p>
            <a:r>
              <a:rPr lang="en-US" dirty="0"/>
              <a:t>PCA was performed along with the aforementioned feature extractions</a:t>
            </a:r>
          </a:p>
          <a:p>
            <a:r>
              <a:rPr lang="en-US" dirty="0"/>
              <a:t>A batch size of 32 and 100 epoch was used to train two convnet architectures</a:t>
            </a:r>
          </a:p>
          <a:p>
            <a:pPr lvl="1"/>
            <a:endParaRPr lang="en-US" dirty="0"/>
          </a:p>
        </p:txBody>
      </p:sp>
      <p:pic>
        <p:nvPicPr>
          <p:cNvPr id="13314" name="Picture 2" descr="Image result for cross validation">
            <a:extLst>
              <a:ext uri="{FF2B5EF4-FFF2-40B4-BE49-F238E27FC236}">
                <a16:creationId xmlns:a16="http://schemas.microsoft.com/office/drawing/2014/main" id="{822C9F6B-C0C7-43C1-A045-32A5AB19104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205" y="1643605"/>
            <a:ext cx="4213170" cy="383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296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E67BC-FDC8-427F-AD29-71BB3496E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810" y="-91440"/>
            <a:ext cx="10058400" cy="1371600"/>
          </a:xfrm>
        </p:spPr>
        <p:txBody>
          <a:bodyPr/>
          <a:lstStyle/>
          <a:p>
            <a:r>
              <a:rPr lang="en-US" dirty="0"/>
              <a:t>SVM Classification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489E60EB-9E44-41CF-A520-BA0CB8F6E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53" y="1840374"/>
            <a:ext cx="4785512" cy="337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3B9196D-CFBE-4CA1-89DE-B4921EE1DB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2833178"/>
              </p:ext>
            </p:extLst>
          </p:nvPr>
        </p:nvGraphicFramePr>
        <p:xfrm>
          <a:off x="6261359" y="1719668"/>
          <a:ext cx="5495925" cy="381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5" name="Worksheet" r:id="rId4" imgW="5495975" imgH="3819570" progId="Excel.Sheet.12">
                  <p:embed/>
                </p:oleObj>
              </mc:Choice>
              <mc:Fallback>
                <p:oleObj name="Worksheet" r:id="rId4" imgW="5495975" imgH="381957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61359" y="1719668"/>
                        <a:ext cx="5495925" cy="381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4797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EA0AC-FE2C-48CA-B2BE-9A05AC69F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619" y="-80420"/>
            <a:ext cx="10058400" cy="1504106"/>
          </a:xfrm>
        </p:spPr>
        <p:txBody>
          <a:bodyPr>
            <a:normAutofit/>
          </a:bodyPr>
          <a:lstStyle/>
          <a:p>
            <a:r>
              <a:rPr lang="en-US" sz="3600" dirty="0"/>
              <a:t>Random Forest Classification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DE059241-6D6D-49C7-B4AC-FA0E9B1BF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95" y="1641305"/>
            <a:ext cx="4268009" cy="300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F819A4-76B8-435F-AAD4-DB09BEA56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004" y="1405078"/>
            <a:ext cx="5429831" cy="354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37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CCAA5-8973-49B4-A5A2-11EC1C7E0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679" y="0"/>
            <a:ext cx="10058400" cy="1371600"/>
          </a:xfrm>
        </p:spPr>
        <p:txBody>
          <a:bodyPr>
            <a:normAutofit/>
          </a:bodyPr>
          <a:lstStyle/>
          <a:p>
            <a:r>
              <a:rPr lang="en-US" sz="4000" dirty="0"/>
              <a:t>Logistic Regression Classifier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A908EB7-95AF-4DD9-A225-7D4C54AC6C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2635213"/>
              </p:ext>
            </p:extLst>
          </p:nvPr>
        </p:nvGraphicFramePr>
        <p:xfrm>
          <a:off x="5368224" y="1569927"/>
          <a:ext cx="5495925" cy="343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1" name="Worksheet" r:id="rId3" imgW="5495975" imgH="3438614" progId="Excel.Sheet.12">
                  <p:embed/>
                </p:oleObj>
              </mc:Choice>
              <mc:Fallback>
                <p:oleObj name="Worksheet" r:id="rId3" imgW="5495975" imgH="34386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68224" y="1569927"/>
                        <a:ext cx="5495925" cy="343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388" name="Picture 4">
            <a:extLst>
              <a:ext uri="{FF2B5EF4-FFF2-40B4-BE49-F238E27FC236}">
                <a16:creationId xmlns:a16="http://schemas.microsoft.com/office/drawing/2014/main" id="{6EAEE73F-A9FB-419C-B693-673D4BFC1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63" y="1675957"/>
            <a:ext cx="4654192" cy="333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653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F9CB9-71DE-4FB0-BE00-E9598259B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5CCD1-4523-406F-A8EF-AC977ADE41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Feature Extraction was insufficient to deal with large variations in dataset </a:t>
            </a:r>
          </a:p>
          <a:p>
            <a:r>
              <a:rPr lang="en-US" dirty="0"/>
              <a:t>Choosing a dataset with less variation improved accuracy </a:t>
            </a:r>
          </a:p>
          <a:p>
            <a:r>
              <a:rPr lang="en-US" dirty="0"/>
              <a:t>Perhaps other features that account for object orientation and background could improve performance of supervised learning </a:t>
            </a:r>
            <a:r>
              <a:rPr lang="en-US" dirty="0" err="1"/>
              <a:t>techinques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036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363" y="963877"/>
            <a:ext cx="4051003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The </a:t>
            </a:r>
            <a:r>
              <a:rPr lang="en-US" dirty="0">
                <a:solidFill>
                  <a:schemeClr val="accent1"/>
                </a:solidFill>
                <a:ea typeface="+mj-ea"/>
                <a:cs typeface="+mj-cs"/>
              </a:rPr>
              <a:t>Object and Face</a:t>
            </a:r>
            <a:r>
              <a:rPr lang="en-US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Datasets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4976031" y="818707"/>
            <a:ext cx="6377769" cy="5075416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 1) Caltech 101</a:t>
            </a:r>
          </a:p>
          <a:p>
            <a:pPr marL="114300">
              <a:spcAft>
                <a:spcPts val="600"/>
              </a:spcAft>
            </a:pPr>
            <a:endParaRPr lang="en-US" sz="2400" dirty="0"/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Pictures of objects belonging to 101 categories. About 40 to 800 images per category. Most categories have about 50 images. Collected in September 2003 by Fei-Fei Li, Marco Andreetto, and Marc 'Aurelio Ranzato.  The size of each image is roughly 300 x 200 pixels.</a:t>
            </a:r>
          </a:p>
          <a:p>
            <a:pPr marL="114300">
              <a:spcAft>
                <a:spcPts val="600"/>
              </a:spcAft>
            </a:pPr>
            <a:endParaRPr lang="en-US" sz="2400" dirty="0">
              <a:latin typeface="+mn-lt"/>
            </a:endParaRP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2) Labeled Faces in the Wild</a:t>
            </a:r>
            <a:endParaRPr lang="en-US" sz="2400" dirty="0">
              <a:latin typeface="+mn-lt"/>
              <a:ea typeface="+mn-ea"/>
              <a:cs typeface="+mn-cs"/>
            </a:endParaRP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+mn-lt"/>
              <a:ea typeface="+mn-ea"/>
              <a:cs typeface="+mn-cs"/>
            </a:endParaRP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Database of face photographs The data set contains more than 13,000 images of faces collected from the web. Each face has been labeled with the name of the person pictured. </a:t>
            </a:r>
            <a:endParaRPr lang="en-US" sz="2400" dirty="0">
              <a:latin typeface="+mn-lt"/>
              <a:ea typeface="+mn-ea"/>
              <a:cs typeface="+mn-cs"/>
            </a:endParaRPr>
          </a:p>
          <a:p>
            <a:pPr marL="114300">
              <a:spcAft>
                <a:spcPts val="600"/>
              </a:spcAft>
            </a:pPr>
            <a:endParaRPr lang="en-US" sz="24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2883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4B0DF-A2AA-46F3-88CB-23B96CFD0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727626"/>
            <a:ext cx="4602152" cy="171822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Image Classification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3047B46-4F2F-4746-8B82-B30EAAAE0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63443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54E8A8E-D194-4D55-92A3-6B0799722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024" y="253548"/>
            <a:ext cx="5851795" cy="6384816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pic>
        <p:nvPicPr>
          <p:cNvPr id="1026" name="Picture 2" descr="https://gogul09.github.io/images/software/plants-species/feature_extraction.jpg">
            <a:extLst>
              <a:ext uri="{FF2B5EF4-FFF2-40B4-BE49-F238E27FC236}">
                <a16:creationId xmlns:a16="http://schemas.microsoft.com/office/drawing/2014/main" id="{A845AC7E-1D85-42BC-8057-1A9F4FAA93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" r="8008" b="-2"/>
          <a:stretch/>
        </p:blipFill>
        <p:spPr bwMode="auto">
          <a:xfrm>
            <a:off x="407432" y="419292"/>
            <a:ext cx="5522976" cy="605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253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2AB7A-9E58-4D9C-9ACA-EDD663A19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74" y="109944"/>
            <a:ext cx="10515600" cy="1325563"/>
          </a:xfrm>
        </p:spPr>
        <p:txBody>
          <a:bodyPr/>
          <a:lstStyle/>
          <a:p>
            <a:r>
              <a:rPr lang="en-US" dirty="0"/>
              <a:t>Image Classes Objects (50 +)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D2DCE1E-A0A9-4316-A8C7-75F5FFE80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927" y="1145894"/>
            <a:ext cx="8599989" cy="543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1575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3D3D2-443F-4C02-8E23-D32106CC2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727626"/>
            <a:ext cx="4602152" cy="1718225"/>
          </a:xfrm>
        </p:spPr>
        <p:txBody>
          <a:bodyPr>
            <a:normAutofit/>
          </a:bodyPr>
          <a:lstStyle/>
          <a:p>
            <a:r>
              <a:rPr lang="en-US" dirty="0"/>
              <a:t>Feature Extraction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0C7CFD8-D58C-4C67-A369-52605ED04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6137" y="2538919"/>
            <a:ext cx="4602152" cy="3596880"/>
          </a:xfrm>
        </p:spPr>
        <p:txBody>
          <a:bodyPr>
            <a:normAutofit/>
          </a:bodyPr>
          <a:lstStyle/>
          <a:p>
            <a:r>
              <a:rPr lang="en-US" dirty="0"/>
              <a:t>PCA</a:t>
            </a:r>
          </a:p>
          <a:p>
            <a:pPr lvl="1"/>
            <a:r>
              <a:rPr lang="en-US" dirty="0"/>
              <a:t>Flatten image into vector array and apply PCA for first 150 components</a:t>
            </a:r>
          </a:p>
          <a:p>
            <a:r>
              <a:rPr lang="en-US" dirty="0"/>
              <a:t>Texture</a:t>
            </a:r>
          </a:p>
          <a:p>
            <a:pPr lvl="1"/>
            <a:r>
              <a:rPr lang="en-US" dirty="0"/>
              <a:t>Done to prevent </a:t>
            </a:r>
            <a:r>
              <a:rPr lang="en-US" dirty="0" err="1"/>
              <a:t>gibbs</a:t>
            </a:r>
            <a:r>
              <a:rPr lang="en-US" dirty="0"/>
              <a:t> phenomena at frame edges that would corrupt spectral analysis</a:t>
            </a:r>
          </a:p>
          <a:p>
            <a:r>
              <a:rPr lang="en-US" dirty="0"/>
              <a:t>Hue Moments</a:t>
            </a:r>
          </a:p>
          <a:p>
            <a:pPr lvl="1"/>
            <a:r>
              <a:rPr lang="en-US" dirty="0"/>
              <a:t>Find centers of color throughout the image</a:t>
            </a:r>
          </a:p>
          <a:p>
            <a:pPr lvl="2"/>
            <a:r>
              <a:rPr lang="en-US" dirty="0"/>
              <a:t>	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B9FC28-E7EA-4430-959D-586FF9340964}"/>
              </a:ext>
            </a:extLst>
          </p:cNvPr>
          <p:cNvSpPr/>
          <p:nvPr/>
        </p:nvSpPr>
        <p:spPr>
          <a:xfrm>
            <a:off x="1682234" y="500221"/>
            <a:ext cx="1666754" cy="72920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Convert RBG to </a:t>
            </a:r>
            <a:r>
              <a:rPr lang="en-US" dirty="0" err="1"/>
              <a:t>GrayScale</a:t>
            </a:r>
            <a:endParaRPr lang="en-US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1C8289E6-4327-49A3-8ED6-1DBACC1621F7}"/>
              </a:ext>
            </a:extLst>
          </p:cNvPr>
          <p:cNvSpPr/>
          <p:nvPr/>
        </p:nvSpPr>
        <p:spPr>
          <a:xfrm>
            <a:off x="2142781" y="1289357"/>
            <a:ext cx="510363" cy="5103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29335E-C9D7-42DB-B1F5-0A7AFA1903C9}"/>
              </a:ext>
            </a:extLst>
          </p:cNvPr>
          <p:cNvSpPr/>
          <p:nvPr/>
        </p:nvSpPr>
        <p:spPr>
          <a:xfrm>
            <a:off x="1620830" y="1853331"/>
            <a:ext cx="1666754" cy="72920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PCA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FEDC8B-E74B-4F13-AE62-5A29CAAD0F3F}"/>
              </a:ext>
            </a:extLst>
          </p:cNvPr>
          <p:cNvSpPr/>
          <p:nvPr/>
        </p:nvSpPr>
        <p:spPr>
          <a:xfrm>
            <a:off x="1599564" y="3180480"/>
            <a:ext cx="1666754" cy="72920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Texture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C300E003-E237-40C2-9208-19C56A06E661}"/>
              </a:ext>
            </a:extLst>
          </p:cNvPr>
          <p:cNvSpPr/>
          <p:nvPr/>
        </p:nvSpPr>
        <p:spPr>
          <a:xfrm>
            <a:off x="2124677" y="2608649"/>
            <a:ext cx="510363" cy="5103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C866F9-D440-4979-A4B4-9D57D9EBADCF}"/>
              </a:ext>
            </a:extLst>
          </p:cNvPr>
          <p:cNvSpPr/>
          <p:nvPr/>
        </p:nvSpPr>
        <p:spPr>
          <a:xfrm>
            <a:off x="1581074" y="4541661"/>
            <a:ext cx="1666754" cy="72920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Moments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67C38859-885A-4342-B583-CABF8C96C3D2}"/>
              </a:ext>
            </a:extLst>
          </p:cNvPr>
          <p:cNvSpPr/>
          <p:nvPr/>
        </p:nvSpPr>
        <p:spPr>
          <a:xfrm>
            <a:off x="2089790" y="3950870"/>
            <a:ext cx="510363" cy="5103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279E84-B081-4D0B-8886-A831B69BF992}"/>
              </a:ext>
            </a:extLst>
          </p:cNvPr>
          <p:cNvSpPr/>
          <p:nvPr/>
        </p:nvSpPr>
        <p:spPr>
          <a:xfrm>
            <a:off x="1590255" y="5872866"/>
            <a:ext cx="1666754" cy="72920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Color Histogram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BBBC8031-1782-4DE5-9151-34E09A84649E}"/>
              </a:ext>
            </a:extLst>
          </p:cNvPr>
          <p:cNvSpPr/>
          <p:nvPr/>
        </p:nvSpPr>
        <p:spPr>
          <a:xfrm>
            <a:off x="2098971" y="5282075"/>
            <a:ext cx="510363" cy="5103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600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5881E-FDBB-4463-B6C7-5D10CB7D4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229" y="-111046"/>
            <a:ext cx="10058400" cy="1371600"/>
          </a:xfrm>
        </p:spPr>
        <p:txBody>
          <a:bodyPr/>
          <a:lstStyle/>
          <a:p>
            <a:pPr algn="ctr"/>
            <a:r>
              <a:rPr lang="en-US" dirty="0"/>
              <a:t>Grayscale Images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5BB4F311-120F-4275-A71A-0AE7F14B6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3349" y="26581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A067C88E-9DAA-4256-B942-0394C075B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3349" y="499021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2CB1F8B-6090-4757-8793-6F18326A8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777" y="1180618"/>
            <a:ext cx="8275899" cy="546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367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64B7B-C2DE-4056-99EF-839CE7E21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727626"/>
            <a:ext cx="4602152" cy="17182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SVM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3E6A95-74C8-4B53-8026-E748BA52DA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6137" y="2538919"/>
            <a:ext cx="4602152" cy="359688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 Large Margin Classifier</a:t>
            </a:r>
          </a:p>
          <a:p>
            <a:r>
              <a:rPr lang="en-US" dirty="0"/>
              <a:t>Maximizes the distance between decision boundary and support vectors</a:t>
            </a:r>
          </a:p>
          <a:p>
            <a:r>
              <a:rPr lang="en-US" dirty="0"/>
              <a:t>Kernel</a:t>
            </a:r>
          </a:p>
          <a:p>
            <a:pPr lvl="1"/>
            <a:r>
              <a:rPr lang="en-US" dirty="0"/>
              <a:t>Radial Basis Function</a:t>
            </a:r>
          </a:p>
          <a:p>
            <a:r>
              <a:rPr lang="en-US" dirty="0"/>
              <a:t>Accuracy</a:t>
            </a:r>
          </a:p>
          <a:p>
            <a:pPr lvl="1"/>
            <a:r>
              <a:rPr lang="en-US" dirty="0"/>
              <a:t>43% on training data and </a:t>
            </a:r>
          </a:p>
          <a:p>
            <a:pPr lvl="1"/>
            <a:r>
              <a:rPr lang="en-US" dirty="0"/>
              <a:t>26% accuracy on test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CF8C6F-F2A9-4C5A-9A47-E32BD7128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121" y="261257"/>
            <a:ext cx="3194050" cy="2699883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D73D5C47-F8F0-4461-868A-22330E1E5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215" y="3157869"/>
            <a:ext cx="4328076" cy="318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921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D8B0C-0974-47D6-9B5D-F84A5ABF4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492" y="0"/>
            <a:ext cx="10058400" cy="867230"/>
          </a:xfrm>
        </p:spPr>
        <p:txBody>
          <a:bodyPr>
            <a:normAutofit/>
          </a:bodyPr>
          <a:lstStyle/>
          <a:p>
            <a:r>
              <a:rPr lang="en-US" sz="4000" dirty="0"/>
              <a:t>SVM Class Test Scores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75607A6-BE1D-45BE-84CB-49C351C3CE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497277"/>
              </p:ext>
            </p:extLst>
          </p:nvPr>
        </p:nvGraphicFramePr>
        <p:xfrm>
          <a:off x="515938" y="655638"/>
          <a:ext cx="10058400" cy="591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Worksheet" r:id="rId3" imgW="10058400" imgH="5915025" progId="Excel.Sheet.12">
                  <p:embed/>
                </p:oleObj>
              </mc:Choice>
              <mc:Fallback>
                <p:oleObj name="Worksheet" r:id="rId3" imgW="10058400" imgH="59150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5938" y="655638"/>
                        <a:ext cx="10058400" cy="591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61897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565</Words>
  <Application>Microsoft Office PowerPoint</Application>
  <PresentationFormat>Widescreen</PresentationFormat>
  <Paragraphs>102</Paragraphs>
  <Slides>24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Century Gothic</vt:lpstr>
      <vt:lpstr>Garamond</vt:lpstr>
      <vt:lpstr>Savon</vt:lpstr>
      <vt:lpstr>Microsoft Excel Worksheet</vt:lpstr>
      <vt:lpstr>Image and Face Classification using, SVM, Regression Trees and Logistic Regression</vt:lpstr>
      <vt:lpstr>Outline</vt:lpstr>
      <vt:lpstr>The Object and Face Datasets</vt:lpstr>
      <vt:lpstr>Image Classification</vt:lpstr>
      <vt:lpstr>Image Classes Objects (50 +)</vt:lpstr>
      <vt:lpstr>Feature Extraction</vt:lpstr>
      <vt:lpstr>Grayscale Images</vt:lpstr>
      <vt:lpstr>SVM</vt:lpstr>
      <vt:lpstr>SVM Class Test Scores</vt:lpstr>
      <vt:lpstr>Random Forest</vt:lpstr>
      <vt:lpstr>PowerPoint Presentation</vt:lpstr>
      <vt:lpstr>Logistic Regression</vt:lpstr>
      <vt:lpstr>PowerPoint Presentation</vt:lpstr>
      <vt:lpstr>Classification Good</vt:lpstr>
      <vt:lpstr>Classification Good</vt:lpstr>
      <vt:lpstr>Classification Good</vt:lpstr>
      <vt:lpstr>Classification Bad</vt:lpstr>
      <vt:lpstr>Classification Bad</vt:lpstr>
      <vt:lpstr>Labeled Faces in the Wild</vt:lpstr>
      <vt:lpstr>Training and Processing</vt:lpstr>
      <vt:lpstr>SVM Classification</vt:lpstr>
      <vt:lpstr>Random Forest Classification</vt:lpstr>
      <vt:lpstr>Logistic Regression Classifier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and Face Classification using, SVM, Regression Trees and Logistic Regression</dc:title>
  <dc:creator>Clyde Clarke</dc:creator>
  <cp:lastModifiedBy>Clyde Clarke</cp:lastModifiedBy>
  <cp:revision>1</cp:revision>
  <dcterms:created xsi:type="dcterms:W3CDTF">2019-07-16T02:29:44Z</dcterms:created>
  <dcterms:modified xsi:type="dcterms:W3CDTF">2019-07-16T02:35:04Z</dcterms:modified>
</cp:coreProperties>
</file>